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6" r:id="rId2"/>
    <p:sldId id="266" r:id="rId3"/>
    <p:sldId id="257" r:id="rId4"/>
    <p:sldId id="258" r:id="rId5"/>
    <p:sldId id="302" r:id="rId6"/>
    <p:sldId id="268" r:id="rId7"/>
    <p:sldId id="289" r:id="rId8"/>
    <p:sldId id="277" r:id="rId9"/>
    <p:sldId id="274" r:id="rId10"/>
    <p:sldId id="282" r:id="rId11"/>
    <p:sldId id="327" r:id="rId12"/>
    <p:sldId id="328" r:id="rId13"/>
    <p:sldId id="304" r:id="rId14"/>
    <p:sldId id="303" r:id="rId15"/>
    <p:sldId id="306" r:id="rId16"/>
    <p:sldId id="308" r:id="rId17"/>
    <p:sldId id="310" r:id="rId18"/>
    <p:sldId id="311" r:id="rId19"/>
    <p:sldId id="315" r:id="rId20"/>
    <p:sldId id="317" r:id="rId21"/>
    <p:sldId id="318" r:id="rId22"/>
    <p:sldId id="320" r:id="rId23"/>
    <p:sldId id="324" r:id="rId24"/>
    <p:sldId id="319" r:id="rId25"/>
    <p:sldId id="316" r:id="rId26"/>
    <p:sldId id="322" r:id="rId27"/>
    <p:sldId id="312" r:id="rId28"/>
    <p:sldId id="313" r:id="rId29"/>
    <p:sldId id="314" r:id="rId30"/>
    <p:sldId id="326" r:id="rId31"/>
    <p:sldId id="300" r:id="rId32"/>
    <p:sldId id="330" r:id="rId33"/>
    <p:sldId id="329" r:id="rId34"/>
    <p:sldId id="26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5274" autoAdjust="0"/>
  </p:normalViewPr>
  <p:slideViewPr>
    <p:cSldViewPr snapToGrid="0">
      <p:cViewPr varScale="1">
        <p:scale>
          <a:sx n="87" d="100"/>
          <a:sy n="87" d="100"/>
        </p:scale>
        <p:origin x="7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48A87A34-81AB-432B-8DAE-1953F412C126}" type="datetimeFigureOut">
              <a:rPr lang="en-US" smtClean="0"/>
              <a:t>9/20/2024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3834697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8328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061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368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34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8A87A34-81AB-432B-8DAE-1953F412C126}" type="datetimeFigureOut">
              <a:rPr lang="en-US" smtClean="0"/>
              <a:t>9/20/2024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85981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310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74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1243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0844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t>9/20/2024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777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9/20/2024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7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8A87A34-81AB-432B-8DAE-1953F412C126}" type="datetimeFigureOut">
              <a:rPr lang="en-US" smtClean="0"/>
              <a:pPr/>
              <a:t>9/20/2024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733339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0A31-D3D5-F47E-B305-94686D8E82C6}"/>
              </a:ext>
            </a:extLst>
          </p:cNvPr>
          <p:cNvSpPr>
            <a:spLocks noGrp="1"/>
          </p:cNvSpPr>
          <p:nvPr>
            <p:ph type="title"/>
          </p:nvPr>
        </p:nvSpPr>
        <p:spPr>
          <a:xfrm>
            <a:off x="2004646" y="4068029"/>
            <a:ext cx="9002288" cy="811701"/>
          </a:xfrm>
        </p:spPr>
        <p:txBody>
          <a:bodyPr>
            <a:noAutofit/>
          </a:bodyPr>
          <a:lstStyle/>
          <a:p>
            <a:pPr algn="ctr">
              <a:lnSpc>
                <a:spcPct val="150000"/>
              </a:lnSpc>
            </a:pPr>
            <a:r>
              <a:rPr lang="en-US" sz="2800" b="1" dirty="0" smtClean="0">
                <a:latin typeface="Times New Roman" panose="02020603050405020304" pitchFamily="18" charset="0"/>
                <a:cs typeface="Times New Roman" panose="02020603050405020304" pitchFamily="18" charset="0"/>
              </a:rPr>
              <a:t> </a:t>
            </a:r>
            <a:br>
              <a:rPr lang="en-US" sz="2800" b="1" dirty="0" smtClean="0">
                <a:latin typeface="Times New Roman" panose="02020603050405020304" pitchFamily="18" charset="0"/>
                <a:cs typeface="Times New Roman" panose="02020603050405020304" pitchFamily="18" charset="0"/>
              </a:rPr>
            </a:br>
            <a:r>
              <a:rPr lang="en-US" sz="2800" b="1" dirty="0" smtClean="0">
                <a:latin typeface="Times New Roman" panose="02020603050405020304" pitchFamily="18" charset="0"/>
                <a:cs typeface="Times New Roman" panose="02020603050405020304" pitchFamily="18" charset="0"/>
              </a:rPr>
              <a:t>Aerosafe Navigator - </a:t>
            </a:r>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An Interactive Geospatial Path Simulation with Danger Zone Detection</a:t>
            </a:r>
            <a:r>
              <a:rPr lang="en-IN" sz="2800" b="1" dirty="0" smtClean="0">
                <a:effectLst/>
                <a:latin typeface="Times New Roman" panose="02020603050405020304" pitchFamily="18" charset="0"/>
                <a:ea typeface="Calibri" panose="020F0502020204030204" pitchFamily="34" charset="0"/>
                <a:cs typeface="Times New Roman" panose="02020603050405020304" pitchFamily="18" charset="0"/>
              </a:rPr>
              <a:t/>
            </a:r>
            <a:br>
              <a:rPr lang="en-IN" sz="2800" b="1" dirty="0" smtClean="0">
                <a:effectLst/>
                <a:latin typeface="Times New Roman" panose="02020603050405020304" pitchFamily="18" charset="0"/>
                <a:ea typeface="Calibri" panose="020F0502020204030204" pitchFamily="34"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F5A708F-6424-081C-2F87-F54F739A9AB7}"/>
              </a:ext>
            </a:extLst>
          </p:cNvPr>
          <p:cNvSpPr>
            <a:spLocks noGrp="1"/>
          </p:cNvSpPr>
          <p:nvPr>
            <p:ph idx="1"/>
          </p:nvPr>
        </p:nvSpPr>
        <p:spPr>
          <a:xfrm>
            <a:off x="1353670" y="5267041"/>
            <a:ext cx="9717741" cy="1183585"/>
          </a:xfrm>
        </p:spPr>
        <p:txBody>
          <a:bodyPr>
            <a:normAutofit/>
          </a:bodyPr>
          <a:lstStyle/>
          <a:p>
            <a:pPr marL="0" indent="0">
              <a:lnSpc>
                <a:spcPct val="150000"/>
              </a:lnSpc>
              <a:buNone/>
            </a:pPr>
            <a:r>
              <a:rPr lang="en-US" b="1" dirty="0" smtClean="0">
                <a:solidFill>
                  <a:schemeClr val="tx1"/>
                </a:solidFill>
                <a:latin typeface="Times New Roman" panose="02020603050405020304" pitchFamily="18" charset="0"/>
                <a:cs typeface="Times New Roman" panose="02020603050405020304" pitchFamily="18" charset="0"/>
              </a:rPr>
              <a:t>      Name </a:t>
            </a:r>
            <a:r>
              <a:rPr lang="en-US" b="1" dirty="0">
                <a:solidFill>
                  <a:schemeClr val="tx1"/>
                </a:solidFill>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SNEHA R</a:t>
            </a:r>
            <a:r>
              <a:rPr lang="en-US" b="1" dirty="0" smtClean="0">
                <a:solidFill>
                  <a:schemeClr val="tx1"/>
                </a:solidFill>
                <a:latin typeface="Times New Roman" panose="02020603050405020304" pitchFamily="18" charset="0"/>
                <a:cs typeface="Times New Roman" panose="02020603050405020304" pitchFamily="18" charset="0"/>
              </a:rPr>
              <a:t>                                                                                           INTERNAL </a:t>
            </a:r>
            <a:r>
              <a:rPr lang="en-US" b="1" dirty="0">
                <a:solidFill>
                  <a:schemeClr val="tx1"/>
                </a:solidFill>
                <a:latin typeface="Times New Roman" panose="02020603050405020304" pitchFamily="18" charset="0"/>
                <a:cs typeface="Times New Roman" panose="02020603050405020304" pitchFamily="18" charset="0"/>
              </a:rPr>
              <a:t>GUIDE</a:t>
            </a:r>
          </a:p>
          <a:p>
            <a:pPr marL="0" indent="0">
              <a:lnSpc>
                <a:spcPct val="150000"/>
              </a:lnSpc>
              <a:buNone/>
            </a:pPr>
            <a:r>
              <a:rPr lang="en-US" b="1" dirty="0" smtClean="0">
                <a:solidFill>
                  <a:schemeClr val="tx1"/>
                </a:solidFill>
                <a:latin typeface="Times New Roman" panose="02020603050405020304" pitchFamily="18" charset="0"/>
                <a:cs typeface="Times New Roman" panose="02020603050405020304" pitchFamily="18" charset="0"/>
              </a:rPr>
              <a:t>  Register </a:t>
            </a:r>
            <a:r>
              <a:rPr lang="en-US" b="1" dirty="0" smtClean="0">
                <a:latin typeface="Times New Roman" panose="02020603050405020304" pitchFamily="18" charset="0"/>
                <a:cs typeface="Times New Roman" panose="02020603050405020304" pitchFamily="18" charset="0"/>
              </a:rPr>
              <a:t>No</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M22MC25</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
            </a:r>
            <a:r>
              <a:rPr lang="en-US" b="1" cap="none" dirty="0" smtClean="0">
                <a:solidFill>
                  <a:schemeClr val="tx1"/>
                </a:solidFill>
                <a:latin typeface="Times New Roman" panose="02020603050405020304" pitchFamily="18" charset="0"/>
                <a:cs typeface="Times New Roman" panose="02020603050405020304" pitchFamily="18" charset="0"/>
              </a:rPr>
              <a:t>r. R. DENIS </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F7B8F82-687C-4816-09AB-F0CAB41AA976}"/>
              </a:ext>
            </a:extLst>
          </p:cNvPr>
          <p:cNvSpPr txBox="1"/>
          <p:nvPr/>
        </p:nvSpPr>
        <p:spPr>
          <a:xfrm>
            <a:off x="833718" y="136880"/>
            <a:ext cx="10757647" cy="3349956"/>
          </a:xfrm>
          <a:prstGeom prst="rect">
            <a:avLst/>
          </a:prstGeom>
          <a:noFill/>
        </p:spPr>
        <p:txBody>
          <a:bodyPr wrap="square" rtlCol="0">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Mount Carmel College, Autonomous </a:t>
            </a:r>
          </a:p>
          <a:p>
            <a:pPr algn="ctr">
              <a:lnSpc>
                <a:spcPct val="150000"/>
              </a:lnSpc>
            </a:pPr>
            <a:r>
              <a:rPr lang="en-US" sz="2400" b="1" dirty="0">
                <a:latin typeface="Times New Roman" panose="02020603050405020304" pitchFamily="18" charset="0"/>
                <a:cs typeface="Times New Roman" panose="02020603050405020304" pitchFamily="18" charset="0"/>
              </a:rPr>
              <a:t>Bangalore-</a:t>
            </a:r>
            <a:r>
              <a:rPr lang="en-IN" sz="2000" b="1" i="0" dirty="0">
                <a:solidFill>
                  <a:srgbClr val="202124"/>
                </a:solidFill>
                <a:effectLst/>
                <a:latin typeface="Times New Roman" panose="02020603050405020304" pitchFamily="18" charset="0"/>
                <a:cs typeface="Times New Roman" panose="02020603050405020304" pitchFamily="18" charset="0"/>
              </a:rPr>
              <a:t>560052</a:t>
            </a:r>
            <a:endParaRPr lang="en-US" sz="2000" b="1" dirty="0">
              <a:latin typeface="Times New Roman" panose="02020603050405020304" pitchFamily="18" charset="0"/>
              <a:cs typeface="Times New Roman" panose="02020603050405020304" pitchFamily="18" charset="0"/>
            </a:endParaRPr>
          </a:p>
          <a:p>
            <a:pPr algn="ctr">
              <a:lnSpc>
                <a:spcPct val="150000"/>
              </a:lnSpc>
            </a:pPr>
            <a:r>
              <a:rPr lang="en-US" sz="2400" b="1" dirty="0">
                <a:latin typeface="Times New Roman" panose="02020603050405020304" pitchFamily="18" charset="0"/>
                <a:cs typeface="Times New Roman" panose="02020603050405020304" pitchFamily="18" charset="0"/>
              </a:rPr>
              <a:t>Department of Computer Science</a:t>
            </a:r>
          </a:p>
          <a:p>
            <a:pPr algn="ctr">
              <a:lnSpc>
                <a:spcPct val="150000"/>
              </a:lnSpc>
            </a:pPr>
            <a:endParaRPr lang="en-US" sz="2400" b="1" dirty="0">
              <a:latin typeface="Times New Roman" panose="02020603050405020304" pitchFamily="18" charset="0"/>
              <a:cs typeface="Times New Roman" panose="02020603050405020304" pitchFamily="18" charset="0"/>
            </a:endParaRPr>
          </a:p>
          <a:p>
            <a:pPr algn="ctr">
              <a:lnSpc>
                <a:spcPct val="150000"/>
              </a:lnSpc>
            </a:pPr>
            <a:endParaRPr lang="en-US" sz="2400" b="1" dirty="0">
              <a:latin typeface="Times New Roman" panose="02020603050405020304" pitchFamily="18" charset="0"/>
              <a:cs typeface="Times New Roman" panose="02020603050405020304" pitchFamily="18" charset="0"/>
            </a:endParaRPr>
          </a:p>
          <a:p>
            <a:pPr algn="ctr">
              <a:lnSpc>
                <a:spcPct val="150000"/>
              </a:lnSpc>
            </a:pP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A1FA47-A1DE-DCD9-4B17-2A6FAB5CD572}"/>
              </a:ext>
            </a:extLst>
          </p:cNvPr>
          <p:cNvPicPr>
            <a:picLocks noChangeAspect="1"/>
          </p:cNvPicPr>
          <p:nvPr/>
        </p:nvPicPr>
        <p:blipFill>
          <a:blip r:embed="rId2"/>
          <a:stretch>
            <a:fillRect/>
          </a:stretch>
        </p:blipFill>
        <p:spPr>
          <a:xfrm>
            <a:off x="5238749" y="2062932"/>
            <a:ext cx="1714500" cy="1714500"/>
          </a:xfrm>
          <a:prstGeom prst="rect">
            <a:avLst/>
          </a:prstGeom>
        </p:spPr>
      </p:pic>
    </p:spTree>
    <p:extLst>
      <p:ext uri="{BB962C8B-B14F-4D97-AF65-F5344CB8AC3E}">
        <p14:creationId xmlns:p14="http://schemas.microsoft.com/office/powerpoint/2010/main" val="4282848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7716" y="379829"/>
            <a:ext cx="5866030" cy="3761348"/>
          </a:xfrm>
          <a:prstGeom prst="rect">
            <a:avLst/>
          </a:prstGeom>
        </p:spPr>
      </p:pic>
      <p:pic>
        <p:nvPicPr>
          <p:cNvPr id="5" name="Picture 4"/>
          <p:cNvPicPr>
            <a:picLocks noChangeAspect="1"/>
          </p:cNvPicPr>
          <p:nvPr/>
        </p:nvPicPr>
        <p:blipFill>
          <a:blip r:embed="rId3"/>
          <a:stretch>
            <a:fillRect/>
          </a:stretch>
        </p:blipFill>
        <p:spPr>
          <a:xfrm>
            <a:off x="6321669" y="2919242"/>
            <a:ext cx="5468815" cy="3411220"/>
          </a:xfrm>
          <a:prstGeom prst="rect">
            <a:avLst/>
          </a:prstGeom>
        </p:spPr>
      </p:pic>
    </p:spTree>
    <p:extLst>
      <p:ext uri="{BB962C8B-B14F-4D97-AF65-F5344CB8AC3E}">
        <p14:creationId xmlns:p14="http://schemas.microsoft.com/office/powerpoint/2010/main" val="2745368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3008" y="432972"/>
            <a:ext cx="5388707" cy="3365305"/>
          </a:xfrm>
          <a:prstGeom prst="rect">
            <a:avLst/>
          </a:prstGeom>
        </p:spPr>
      </p:pic>
      <p:pic>
        <p:nvPicPr>
          <p:cNvPr id="3" name="Picture 2"/>
          <p:cNvPicPr>
            <a:picLocks noChangeAspect="1"/>
          </p:cNvPicPr>
          <p:nvPr/>
        </p:nvPicPr>
        <p:blipFill>
          <a:blip r:embed="rId3"/>
          <a:stretch>
            <a:fillRect/>
          </a:stretch>
        </p:blipFill>
        <p:spPr>
          <a:xfrm>
            <a:off x="5943600" y="2800252"/>
            <a:ext cx="5873262" cy="3609342"/>
          </a:xfrm>
          <a:prstGeom prst="rect">
            <a:avLst/>
          </a:prstGeom>
        </p:spPr>
      </p:pic>
    </p:spTree>
    <p:extLst>
      <p:ext uri="{BB962C8B-B14F-4D97-AF65-F5344CB8AC3E}">
        <p14:creationId xmlns:p14="http://schemas.microsoft.com/office/powerpoint/2010/main" val="327843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2582" y="407378"/>
            <a:ext cx="5757203" cy="3373316"/>
          </a:xfrm>
          <a:prstGeom prst="rect">
            <a:avLst/>
          </a:prstGeom>
        </p:spPr>
      </p:pic>
      <p:pic>
        <p:nvPicPr>
          <p:cNvPr id="4" name="Picture 3"/>
          <p:cNvPicPr>
            <a:picLocks noChangeAspect="1"/>
          </p:cNvPicPr>
          <p:nvPr/>
        </p:nvPicPr>
        <p:blipFill>
          <a:blip r:embed="rId3"/>
          <a:stretch>
            <a:fillRect/>
          </a:stretch>
        </p:blipFill>
        <p:spPr>
          <a:xfrm>
            <a:off x="6295292" y="2924126"/>
            <a:ext cx="5495193" cy="3422198"/>
          </a:xfrm>
          <a:prstGeom prst="rect">
            <a:avLst/>
          </a:prstGeom>
        </p:spPr>
      </p:pic>
    </p:spTree>
    <p:extLst>
      <p:ext uri="{BB962C8B-B14F-4D97-AF65-F5344CB8AC3E}">
        <p14:creationId xmlns:p14="http://schemas.microsoft.com/office/powerpoint/2010/main" val="1966236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460" y="383736"/>
            <a:ext cx="5547555" cy="3414541"/>
          </a:xfrm>
          <a:prstGeom prst="rect">
            <a:avLst/>
          </a:prstGeom>
        </p:spPr>
      </p:pic>
      <p:pic>
        <p:nvPicPr>
          <p:cNvPr id="5" name="Picture 4"/>
          <p:cNvPicPr>
            <a:picLocks noChangeAspect="1"/>
          </p:cNvPicPr>
          <p:nvPr/>
        </p:nvPicPr>
        <p:blipFill>
          <a:blip r:embed="rId3"/>
          <a:stretch>
            <a:fillRect/>
          </a:stretch>
        </p:blipFill>
        <p:spPr>
          <a:xfrm>
            <a:off x="6022729" y="2646485"/>
            <a:ext cx="5846885" cy="3818302"/>
          </a:xfrm>
          <a:prstGeom prst="rect">
            <a:avLst/>
          </a:prstGeom>
        </p:spPr>
      </p:pic>
    </p:spTree>
    <p:extLst>
      <p:ext uri="{BB962C8B-B14F-4D97-AF65-F5344CB8AC3E}">
        <p14:creationId xmlns:p14="http://schemas.microsoft.com/office/powerpoint/2010/main" val="3649168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1037" y="351301"/>
            <a:ext cx="5660486" cy="3552483"/>
          </a:xfrm>
          <a:prstGeom prst="rect">
            <a:avLst/>
          </a:prstGeom>
        </p:spPr>
      </p:pic>
      <p:pic>
        <p:nvPicPr>
          <p:cNvPr id="4" name="Picture 3"/>
          <p:cNvPicPr>
            <a:picLocks noChangeAspect="1"/>
          </p:cNvPicPr>
          <p:nvPr/>
        </p:nvPicPr>
        <p:blipFill>
          <a:blip r:embed="rId3"/>
          <a:stretch>
            <a:fillRect/>
          </a:stretch>
        </p:blipFill>
        <p:spPr>
          <a:xfrm>
            <a:off x="6154615" y="2581031"/>
            <a:ext cx="5635869" cy="3723053"/>
          </a:xfrm>
          <a:prstGeom prst="rect">
            <a:avLst/>
          </a:prstGeom>
        </p:spPr>
      </p:pic>
    </p:spTree>
    <p:extLst>
      <p:ext uri="{BB962C8B-B14F-4D97-AF65-F5344CB8AC3E}">
        <p14:creationId xmlns:p14="http://schemas.microsoft.com/office/powerpoint/2010/main" val="563197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7819" y="338407"/>
            <a:ext cx="5570612" cy="3574170"/>
          </a:xfrm>
          <a:prstGeom prst="rect">
            <a:avLst/>
          </a:prstGeom>
        </p:spPr>
      </p:pic>
      <p:pic>
        <p:nvPicPr>
          <p:cNvPr id="4" name="Picture 3"/>
          <p:cNvPicPr>
            <a:picLocks noChangeAspect="1"/>
          </p:cNvPicPr>
          <p:nvPr/>
        </p:nvPicPr>
        <p:blipFill>
          <a:blip r:embed="rId3"/>
          <a:stretch>
            <a:fillRect/>
          </a:stretch>
        </p:blipFill>
        <p:spPr>
          <a:xfrm>
            <a:off x="6057899" y="2802792"/>
            <a:ext cx="5776547" cy="3636675"/>
          </a:xfrm>
          <a:prstGeom prst="rect">
            <a:avLst/>
          </a:prstGeom>
        </p:spPr>
      </p:pic>
    </p:spTree>
    <p:extLst>
      <p:ext uri="{BB962C8B-B14F-4D97-AF65-F5344CB8AC3E}">
        <p14:creationId xmlns:p14="http://schemas.microsoft.com/office/powerpoint/2010/main" val="2381712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255" y="441959"/>
            <a:ext cx="5203483" cy="3180471"/>
          </a:xfrm>
          <a:prstGeom prst="rect">
            <a:avLst/>
          </a:prstGeom>
        </p:spPr>
      </p:pic>
      <p:pic>
        <p:nvPicPr>
          <p:cNvPr id="4" name="Picture 3"/>
          <p:cNvPicPr>
            <a:picLocks noChangeAspect="1"/>
          </p:cNvPicPr>
          <p:nvPr/>
        </p:nvPicPr>
        <p:blipFill>
          <a:blip r:embed="rId3"/>
          <a:stretch>
            <a:fillRect/>
          </a:stretch>
        </p:blipFill>
        <p:spPr>
          <a:xfrm>
            <a:off x="5667718" y="3053080"/>
            <a:ext cx="6070013" cy="3435643"/>
          </a:xfrm>
          <a:prstGeom prst="rect">
            <a:avLst/>
          </a:prstGeom>
        </p:spPr>
      </p:pic>
    </p:spTree>
    <p:extLst>
      <p:ext uri="{BB962C8B-B14F-4D97-AF65-F5344CB8AC3E}">
        <p14:creationId xmlns:p14="http://schemas.microsoft.com/office/powerpoint/2010/main" val="812357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8481" y="589280"/>
            <a:ext cx="11084560" cy="5740400"/>
          </a:xfrm>
          <a:prstGeom prst="rect">
            <a:avLst/>
          </a:prstGeom>
        </p:spPr>
      </p:pic>
    </p:spTree>
    <p:extLst>
      <p:ext uri="{BB962C8B-B14F-4D97-AF65-F5344CB8AC3E}">
        <p14:creationId xmlns:p14="http://schemas.microsoft.com/office/powerpoint/2010/main" val="690972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3770" y="820147"/>
            <a:ext cx="10707624" cy="5696712"/>
          </a:xfrm>
          <a:prstGeom prst="rect">
            <a:avLst/>
          </a:prstGeom>
        </p:spPr>
      </p:pic>
      <p:sp>
        <p:nvSpPr>
          <p:cNvPr id="4" name="Rectangle 3"/>
          <p:cNvSpPr/>
          <p:nvPr/>
        </p:nvSpPr>
        <p:spPr>
          <a:xfrm>
            <a:off x="4813279" y="325288"/>
            <a:ext cx="2086533" cy="400110"/>
          </a:xfrm>
          <a:prstGeom prst="rect">
            <a:avLst/>
          </a:prstGeom>
        </p:spPr>
        <p:txBody>
          <a:bodyPr wrap="none">
            <a:spAutoFit/>
          </a:bodyPr>
          <a:lstStyle/>
          <a:p>
            <a:pPr algn="ctr"/>
            <a:r>
              <a:rPr lang="en-IN" sz="2000" b="1" dirty="0" err="1" smtClean="0">
                <a:latin typeface="Times New Roman" panose="02020603050405020304" pitchFamily="18" charset="0"/>
                <a:cs typeface="Times New Roman" panose="02020603050405020304" pitchFamily="18" charset="0"/>
              </a:rPr>
              <a:t>Lat</a:t>
            </a:r>
            <a:r>
              <a:rPr lang="en-IN" sz="2000" b="1" dirty="0" smtClean="0">
                <a:latin typeface="Times New Roman" panose="02020603050405020304" pitchFamily="18" charset="0"/>
                <a:cs typeface="Times New Roman" panose="02020603050405020304" pitchFamily="18" charset="0"/>
              </a:rPr>
              <a:t> Lon Text File</a:t>
            </a:r>
            <a:endParaRPr lang="en-IN" sz="2000" dirty="0"/>
          </a:p>
        </p:txBody>
      </p:sp>
    </p:spTree>
    <p:extLst>
      <p:ext uri="{BB962C8B-B14F-4D97-AF65-F5344CB8AC3E}">
        <p14:creationId xmlns:p14="http://schemas.microsoft.com/office/powerpoint/2010/main" val="3038432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D7C66-349F-FB07-B1FA-8E1E7ABCC6D8}"/>
              </a:ext>
            </a:extLst>
          </p:cNvPr>
          <p:cNvSpPr txBox="1"/>
          <p:nvPr/>
        </p:nvSpPr>
        <p:spPr>
          <a:xfrm>
            <a:off x="4877307" y="434878"/>
            <a:ext cx="2984501" cy="461665"/>
          </a:xfrm>
          <a:prstGeom prst="rect">
            <a:avLst/>
          </a:prstGeom>
          <a:noFill/>
        </p:spPr>
        <p:txBody>
          <a:bodyPr wrap="square" rtlCol="0">
            <a:spAutoFit/>
          </a:bodyPr>
          <a:lstStyle/>
          <a:p>
            <a:pPr algn="ctr"/>
            <a:r>
              <a:rPr lang="en-IN" sz="2400" b="1" u="sng" dirty="0" smtClean="0">
                <a:latin typeface="Times New Roman" panose="02020603050405020304" pitchFamily="18" charset="0"/>
                <a:cs typeface="Times New Roman" panose="02020603050405020304" pitchFamily="18" charset="0"/>
              </a:rPr>
              <a:t>VALIDATIONS</a:t>
            </a:r>
            <a:endParaRPr lang="en-IN" sz="24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692" y="1818915"/>
            <a:ext cx="5653454" cy="3430093"/>
          </a:xfrm>
          <a:prstGeom prst="rect">
            <a:avLst/>
          </a:prstGeom>
        </p:spPr>
      </p:pic>
      <p:pic>
        <p:nvPicPr>
          <p:cNvPr id="4" name="Picture 3"/>
          <p:cNvPicPr>
            <a:picLocks noChangeAspect="1"/>
          </p:cNvPicPr>
          <p:nvPr/>
        </p:nvPicPr>
        <p:blipFill>
          <a:blip r:embed="rId3"/>
          <a:stretch>
            <a:fillRect/>
          </a:stretch>
        </p:blipFill>
        <p:spPr>
          <a:xfrm>
            <a:off x="6154615" y="2989385"/>
            <a:ext cx="5688623" cy="3432065"/>
          </a:xfrm>
          <a:prstGeom prst="rect">
            <a:avLst/>
          </a:prstGeom>
        </p:spPr>
      </p:pic>
      <p:sp>
        <p:nvSpPr>
          <p:cNvPr id="6" name="Title 1">
            <a:extLst>
              <a:ext uri="{FF2B5EF4-FFF2-40B4-BE49-F238E27FC236}">
                <a16:creationId xmlns:a16="http://schemas.microsoft.com/office/drawing/2014/main" id="{91D8D25B-B07D-4BD5-33FA-EDA3247CA227}"/>
              </a:ext>
            </a:extLst>
          </p:cNvPr>
          <p:cNvSpPr txBox="1">
            <a:spLocks/>
          </p:cNvSpPr>
          <p:nvPr/>
        </p:nvSpPr>
        <p:spPr>
          <a:xfrm>
            <a:off x="953017" y="493648"/>
            <a:ext cx="6840071" cy="402895"/>
          </a:xfrm>
          <a:prstGeom prst="rect">
            <a:avLst/>
          </a:prstGeom>
        </p:spPr>
        <p:txBody>
          <a:bodyPr>
            <a:no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sz="2400" b="1" u="sng" dirty="0" smtClean="0">
                <a:latin typeface="Times New Roman" panose="02020603050405020304" pitchFamily="18" charset="0"/>
                <a:cs typeface="Times New Roman" panose="02020603050405020304" pitchFamily="18" charset="0"/>
              </a:rPr>
              <a:t/>
            </a:r>
            <a:br>
              <a:rPr lang="en-IN" sz="2400" b="1" u="sng" dirty="0" smtClean="0">
                <a:latin typeface="Times New Roman" panose="02020603050405020304" pitchFamily="18" charset="0"/>
                <a:cs typeface="Times New Roman" panose="02020603050405020304" pitchFamily="18" charset="0"/>
              </a:rPr>
            </a:br>
            <a:r>
              <a:rPr lang="en-IN" sz="2400" b="1" u="sng" dirty="0" smtClean="0">
                <a:latin typeface="Times New Roman" panose="02020603050405020304" pitchFamily="18" charset="0"/>
                <a:cs typeface="Times New Roman" panose="02020603050405020304" pitchFamily="18" charset="0"/>
              </a:rPr>
              <a:t/>
            </a:r>
            <a:br>
              <a:rPr lang="en-IN" sz="2400" b="1" u="sng" dirty="0" smtClean="0">
                <a:latin typeface="Times New Roman" panose="02020603050405020304" pitchFamily="18" charset="0"/>
                <a:cs typeface="Times New Roman" panose="02020603050405020304" pitchFamily="18" charset="0"/>
              </a:rPr>
            </a:br>
            <a:r>
              <a:rPr lang="en-IN" sz="1800" b="1" dirty="0" smtClean="0">
                <a:latin typeface="Times New Roman" panose="02020603050405020304" pitchFamily="18" charset="0"/>
                <a:cs typeface="Times New Roman" panose="02020603050405020304" pitchFamily="18" charset="0"/>
              </a:rPr>
              <a:t>Username/Password cannot be empty:</a:t>
            </a:r>
            <a:r>
              <a:rPr lang="en-IN" sz="2000" dirty="0" smtClean="0">
                <a:latin typeface="Times New Roman" panose="02020603050405020304" pitchFamily="18" charset="0"/>
                <a:cs typeface="Times New Roman" panose="02020603050405020304" pitchFamily="18" charset="0"/>
              </a:rPr>
              <a:t/>
            </a:r>
            <a:br>
              <a:rPr lang="en-IN" sz="2000" dirty="0" smtClean="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883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1816DD-13C0-CBFF-2570-F7EB3AEC0396}"/>
              </a:ext>
            </a:extLst>
          </p:cNvPr>
          <p:cNvSpPr>
            <a:spLocks noGrp="1"/>
          </p:cNvSpPr>
          <p:nvPr>
            <p:ph type="title"/>
          </p:nvPr>
        </p:nvSpPr>
        <p:spPr>
          <a:xfrm>
            <a:off x="1060690" y="5020407"/>
            <a:ext cx="9912355" cy="1345223"/>
          </a:xfrm>
        </p:spPr>
        <p:txBody>
          <a:bodyPr>
            <a:noAutofit/>
          </a:bodyPr>
          <a:lstStyle/>
          <a:p>
            <a:pPr algn="ctr">
              <a:lnSpc>
                <a:spcPct val="150000"/>
              </a:lnSpc>
            </a:pPr>
            <a:r>
              <a:rPr lang="en-US" sz="1800" b="1" dirty="0" smtClean="0">
                <a:solidFill>
                  <a:schemeClr val="tx1"/>
                </a:solidFill>
                <a:latin typeface="Times New Roman" panose="02020603050405020304" pitchFamily="18" charset="0"/>
                <a:cs typeface="Times New Roman" panose="02020603050405020304" pitchFamily="18" charset="0"/>
              </a:rPr>
              <a:t>EXTERNAL GUIDE</a:t>
            </a:r>
            <a:br>
              <a:rPr lang="en-US" sz="1800" b="1" dirty="0" smtClean="0">
                <a:solidFill>
                  <a:schemeClr val="tx1"/>
                </a:solidFill>
                <a:latin typeface="Times New Roman" panose="02020603050405020304" pitchFamily="18" charset="0"/>
                <a:cs typeface="Times New Roman" panose="02020603050405020304" pitchFamily="18" charset="0"/>
              </a:rPr>
            </a:br>
            <a:r>
              <a:rPr lang="en-US" sz="1800" b="1" dirty="0" smtClean="0">
                <a:solidFill>
                  <a:schemeClr val="tx1"/>
                </a:solidFill>
                <a:latin typeface="Times New Roman" panose="02020603050405020304" pitchFamily="18" charset="0"/>
                <a:cs typeface="Times New Roman" panose="02020603050405020304" pitchFamily="18" charset="0"/>
              </a:rPr>
              <a:t>Mr. </a:t>
            </a:r>
            <a:r>
              <a:rPr lang="en-US" sz="1800" b="1" dirty="0" err="1" smtClean="0">
                <a:solidFill>
                  <a:schemeClr val="tx1"/>
                </a:solidFill>
                <a:latin typeface="Times New Roman" panose="02020603050405020304" pitchFamily="18" charset="0"/>
                <a:cs typeface="Times New Roman" panose="02020603050405020304" pitchFamily="18" charset="0"/>
              </a:rPr>
              <a:t>DILLI</a:t>
            </a:r>
            <a:r>
              <a:rPr lang="en-US" sz="1800" b="1" dirty="0" smtClean="0">
                <a:solidFill>
                  <a:schemeClr val="tx1"/>
                </a:solidFill>
                <a:latin typeface="Times New Roman" panose="02020603050405020304" pitchFamily="18" charset="0"/>
                <a:cs typeface="Times New Roman" panose="02020603050405020304" pitchFamily="18" charset="0"/>
              </a:rPr>
              <a:t> </a:t>
            </a:r>
            <a:r>
              <a:rPr lang="en-US" sz="1800" b="1" dirty="0" err="1" smtClean="0">
                <a:solidFill>
                  <a:schemeClr val="tx1"/>
                </a:solidFill>
                <a:latin typeface="Times New Roman" panose="02020603050405020304" pitchFamily="18" charset="0"/>
                <a:cs typeface="Times New Roman" panose="02020603050405020304" pitchFamily="18" charset="0"/>
              </a:rPr>
              <a:t>MALANA</a:t>
            </a:r>
            <a:r>
              <a:rPr lang="en-IN" sz="1800" b="1" dirty="0">
                <a:solidFill>
                  <a:schemeClr val="tx1"/>
                </a:solidFill>
                <a:latin typeface="Times New Roman" panose="02020603050405020304" pitchFamily="18" charset="0"/>
                <a:cs typeface="Times New Roman" panose="02020603050405020304" pitchFamily="18" charset="0"/>
              </a:rPr>
              <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smtClean="0">
                <a:solidFill>
                  <a:schemeClr val="tx1"/>
                </a:solidFill>
                <a:latin typeface="Times New Roman" panose="02020603050405020304" pitchFamily="18" charset="0"/>
                <a:cs typeface="Times New Roman" panose="02020603050405020304" pitchFamily="18" charset="0"/>
              </a:rPr>
              <a:t>      Deputy General Manager (</a:t>
            </a:r>
            <a:r>
              <a:rPr lang="en-IN" sz="1800" b="1" dirty="0" err="1" smtClean="0">
                <a:solidFill>
                  <a:schemeClr val="tx1"/>
                </a:solidFill>
                <a:latin typeface="Times New Roman" panose="02020603050405020304" pitchFamily="18" charset="0"/>
                <a:cs typeface="Times New Roman" panose="02020603050405020304" pitchFamily="18" charset="0"/>
              </a:rPr>
              <a:t>DGM</a:t>
            </a:r>
            <a:r>
              <a:rPr lang="en-IN" sz="1800" b="1" dirty="0" smtClean="0">
                <a:solidFill>
                  <a:schemeClr val="tx1"/>
                </a:solidFill>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13" name="Picture 8" descr="BEL receives defence and non-defence orders worth Rs.3289 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646" y="562707"/>
            <a:ext cx="8264769" cy="429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53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9930" y="446974"/>
            <a:ext cx="6295634" cy="369332"/>
          </a:xfrm>
          <a:prstGeom prst="rect">
            <a:avLst/>
          </a:prstGeom>
        </p:spPr>
        <p:txBody>
          <a:bodyPr wrap="none">
            <a:spAutoFit/>
          </a:bodyPr>
          <a:lstStyle/>
          <a:p>
            <a:pPr algn="ctr"/>
            <a:r>
              <a:rPr lang="en-IN" b="1" dirty="0" smtClean="0">
                <a:latin typeface="Times New Roman" panose="02020603050405020304" pitchFamily="18" charset="0"/>
                <a:cs typeface="Times New Roman" panose="02020603050405020304" pitchFamily="18" charset="0"/>
              </a:rPr>
              <a:t>Username Validation (Username cannot start with a number):</a:t>
            </a:r>
            <a:endParaRPr lang="en-IN"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360485" y="1055077"/>
            <a:ext cx="5882053" cy="3552092"/>
          </a:xfrm>
          <a:prstGeom prst="rect">
            <a:avLst/>
          </a:prstGeom>
        </p:spPr>
      </p:pic>
      <p:pic>
        <p:nvPicPr>
          <p:cNvPr id="8" name="Picture 7"/>
          <p:cNvPicPr>
            <a:picLocks noChangeAspect="1"/>
          </p:cNvPicPr>
          <p:nvPr/>
        </p:nvPicPr>
        <p:blipFill>
          <a:blip r:embed="rId3"/>
          <a:stretch>
            <a:fillRect/>
          </a:stretch>
        </p:blipFill>
        <p:spPr>
          <a:xfrm>
            <a:off x="6400799" y="2578608"/>
            <a:ext cx="5398478" cy="3877056"/>
          </a:xfrm>
          <a:prstGeom prst="rect">
            <a:avLst/>
          </a:prstGeom>
        </p:spPr>
      </p:pic>
    </p:spTree>
    <p:extLst>
      <p:ext uri="{BB962C8B-B14F-4D97-AF65-F5344CB8AC3E}">
        <p14:creationId xmlns:p14="http://schemas.microsoft.com/office/powerpoint/2010/main" val="4100598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320" y="356588"/>
            <a:ext cx="2281715" cy="369332"/>
          </a:xfrm>
          <a:prstGeom prst="rect">
            <a:avLst/>
          </a:prstGeom>
        </p:spPr>
        <p:txBody>
          <a:bodyPr wrap="none">
            <a:spAutoFit/>
          </a:bodyPr>
          <a:lstStyle/>
          <a:p>
            <a:pPr algn="ctr"/>
            <a:r>
              <a:rPr lang="en-IN" b="1" dirty="0" smtClean="0">
                <a:latin typeface="Times New Roman" panose="02020603050405020304" pitchFamily="18" charset="0"/>
                <a:cs typeface="Times New Roman" panose="02020603050405020304" pitchFamily="18" charset="0"/>
              </a:rPr>
              <a:t>Password Validation:</a:t>
            </a:r>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01753" y="897307"/>
            <a:ext cx="5963825" cy="3939869"/>
          </a:xfrm>
          <a:prstGeom prst="rect">
            <a:avLst/>
          </a:prstGeom>
        </p:spPr>
      </p:pic>
      <p:pic>
        <p:nvPicPr>
          <p:cNvPr id="4" name="Picture 3"/>
          <p:cNvPicPr>
            <a:picLocks noChangeAspect="1"/>
          </p:cNvPicPr>
          <p:nvPr/>
        </p:nvPicPr>
        <p:blipFill>
          <a:blip r:embed="rId3"/>
          <a:stretch>
            <a:fillRect/>
          </a:stretch>
        </p:blipFill>
        <p:spPr>
          <a:xfrm>
            <a:off x="6391657" y="2505456"/>
            <a:ext cx="5431535" cy="3907888"/>
          </a:xfrm>
          <a:prstGeom prst="rect">
            <a:avLst/>
          </a:prstGeom>
        </p:spPr>
      </p:pic>
    </p:spTree>
    <p:extLst>
      <p:ext uri="{BB962C8B-B14F-4D97-AF65-F5344CB8AC3E}">
        <p14:creationId xmlns:p14="http://schemas.microsoft.com/office/powerpoint/2010/main" val="3224285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7522" y="437829"/>
            <a:ext cx="2608406"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Registration Successful: </a:t>
            </a:r>
            <a:endParaRPr lang="en-IN" dirty="0"/>
          </a:p>
        </p:txBody>
      </p:sp>
      <p:sp>
        <p:nvSpPr>
          <p:cNvPr id="5" name="Rectangle 4"/>
          <p:cNvSpPr/>
          <p:nvPr/>
        </p:nvSpPr>
        <p:spPr>
          <a:xfrm>
            <a:off x="8215516" y="1836510"/>
            <a:ext cx="2722115" cy="369332"/>
          </a:xfrm>
          <a:prstGeom prst="rect">
            <a:avLst/>
          </a:prstGeom>
        </p:spPr>
        <p:txBody>
          <a:bodyPr wrap="square">
            <a:spAutoFit/>
          </a:bodyPr>
          <a:lstStyle/>
          <a:p>
            <a:r>
              <a:rPr lang="en-IN" b="1" dirty="0" smtClean="0">
                <a:latin typeface="Times New Roman" panose="02020603050405020304" pitchFamily="18" charset="0"/>
                <a:cs typeface="Times New Roman" panose="02020603050405020304" pitchFamily="18" charset="0"/>
              </a:rPr>
              <a:t>Login Successful: </a:t>
            </a:r>
            <a:endParaRPr lang="en-IN" dirty="0"/>
          </a:p>
        </p:txBody>
      </p:sp>
      <p:pic>
        <p:nvPicPr>
          <p:cNvPr id="6" name="Picture 5"/>
          <p:cNvPicPr>
            <a:picLocks noChangeAspect="1"/>
          </p:cNvPicPr>
          <p:nvPr/>
        </p:nvPicPr>
        <p:blipFill>
          <a:blip r:embed="rId2"/>
          <a:stretch>
            <a:fillRect/>
          </a:stretch>
        </p:blipFill>
        <p:spPr>
          <a:xfrm>
            <a:off x="399172" y="1063868"/>
            <a:ext cx="5685106" cy="4088423"/>
          </a:xfrm>
          <a:prstGeom prst="rect">
            <a:avLst/>
          </a:prstGeom>
        </p:spPr>
      </p:pic>
      <p:pic>
        <p:nvPicPr>
          <p:cNvPr id="7" name="Picture 6"/>
          <p:cNvPicPr>
            <a:picLocks noChangeAspect="1"/>
          </p:cNvPicPr>
          <p:nvPr/>
        </p:nvPicPr>
        <p:blipFill>
          <a:blip r:embed="rId3"/>
          <a:stretch>
            <a:fillRect/>
          </a:stretch>
        </p:blipFill>
        <p:spPr>
          <a:xfrm>
            <a:off x="6242538" y="2497015"/>
            <a:ext cx="5600700" cy="3903785"/>
          </a:xfrm>
          <a:prstGeom prst="rect">
            <a:avLst/>
          </a:prstGeom>
        </p:spPr>
      </p:pic>
    </p:spTree>
    <p:extLst>
      <p:ext uri="{BB962C8B-B14F-4D97-AF65-F5344CB8AC3E}">
        <p14:creationId xmlns:p14="http://schemas.microsoft.com/office/powerpoint/2010/main" val="3008564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13981" y="1668752"/>
            <a:ext cx="3153427"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Invalid Username/Password: </a:t>
            </a:r>
            <a:endParaRPr lang="en-IN" dirty="0"/>
          </a:p>
        </p:txBody>
      </p:sp>
      <p:pic>
        <p:nvPicPr>
          <p:cNvPr id="4" name="Picture 3"/>
          <p:cNvPicPr>
            <a:picLocks noChangeAspect="1"/>
          </p:cNvPicPr>
          <p:nvPr/>
        </p:nvPicPr>
        <p:blipFill>
          <a:blip r:embed="rId2"/>
          <a:stretch>
            <a:fillRect/>
          </a:stretch>
        </p:blipFill>
        <p:spPr>
          <a:xfrm>
            <a:off x="433988" y="1123684"/>
            <a:ext cx="5685458" cy="3843970"/>
          </a:xfrm>
          <a:prstGeom prst="rect">
            <a:avLst/>
          </a:prstGeom>
        </p:spPr>
      </p:pic>
      <p:sp>
        <p:nvSpPr>
          <p:cNvPr id="5" name="Rectangle 4"/>
          <p:cNvSpPr/>
          <p:nvPr/>
        </p:nvSpPr>
        <p:spPr>
          <a:xfrm>
            <a:off x="1295970" y="447325"/>
            <a:ext cx="2722115" cy="369332"/>
          </a:xfrm>
          <a:prstGeom prst="rect">
            <a:avLst/>
          </a:prstGeom>
        </p:spPr>
        <p:txBody>
          <a:bodyPr wrap="square">
            <a:spAutoFit/>
          </a:bodyPr>
          <a:lstStyle/>
          <a:p>
            <a:r>
              <a:rPr lang="en-IN" b="1" dirty="0" smtClean="0">
                <a:latin typeface="Times New Roman" panose="02020603050405020304" pitchFamily="18" charset="0"/>
                <a:cs typeface="Times New Roman" panose="02020603050405020304" pitchFamily="18" charset="0"/>
              </a:rPr>
              <a:t>Username already exists: </a:t>
            </a:r>
            <a:endParaRPr lang="en-IN" dirty="0"/>
          </a:p>
        </p:txBody>
      </p:sp>
      <p:pic>
        <p:nvPicPr>
          <p:cNvPr id="6" name="Picture 5"/>
          <p:cNvPicPr>
            <a:picLocks noChangeAspect="1"/>
          </p:cNvPicPr>
          <p:nvPr/>
        </p:nvPicPr>
        <p:blipFill>
          <a:blip r:embed="rId3"/>
          <a:stretch>
            <a:fillRect/>
          </a:stretch>
        </p:blipFill>
        <p:spPr>
          <a:xfrm>
            <a:off x="6286501" y="2400300"/>
            <a:ext cx="5535637" cy="4108385"/>
          </a:xfrm>
          <a:prstGeom prst="rect">
            <a:avLst/>
          </a:prstGeom>
        </p:spPr>
      </p:pic>
    </p:spTree>
    <p:extLst>
      <p:ext uri="{BB962C8B-B14F-4D97-AF65-F5344CB8AC3E}">
        <p14:creationId xmlns:p14="http://schemas.microsoft.com/office/powerpoint/2010/main" val="1973111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257" y="1112051"/>
            <a:ext cx="5703601" cy="3675185"/>
          </a:xfrm>
          <a:prstGeom prst="rect">
            <a:avLst/>
          </a:prstGeom>
        </p:spPr>
      </p:pic>
      <p:sp>
        <p:nvSpPr>
          <p:cNvPr id="3" name="Rectangle 2"/>
          <p:cNvSpPr/>
          <p:nvPr/>
        </p:nvSpPr>
        <p:spPr>
          <a:xfrm>
            <a:off x="251673" y="545096"/>
            <a:ext cx="5949064"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Clicking on Start Simulation without drawing any paths:</a:t>
            </a:r>
            <a:endParaRPr lang="en-IN" dirty="0"/>
          </a:p>
        </p:txBody>
      </p:sp>
      <p:pic>
        <p:nvPicPr>
          <p:cNvPr id="4" name="Picture 3"/>
          <p:cNvPicPr>
            <a:picLocks noChangeAspect="1"/>
          </p:cNvPicPr>
          <p:nvPr/>
        </p:nvPicPr>
        <p:blipFill>
          <a:blip r:embed="rId3"/>
          <a:stretch>
            <a:fillRect/>
          </a:stretch>
        </p:blipFill>
        <p:spPr>
          <a:xfrm>
            <a:off x="6217920" y="2798064"/>
            <a:ext cx="5669279" cy="3675888"/>
          </a:xfrm>
          <a:prstGeom prst="rect">
            <a:avLst/>
          </a:prstGeom>
        </p:spPr>
      </p:pic>
      <p:sp>
        <p:nvSpPr>
          <p:cNvPr id="5" name="Rectangle 4"/>
          <p:cNvSpPr/>
          <p:nvPr/>
        </p:nvSpPr>
        <p:spPr>
          <a:xfrm>
            <a:off x="6140013" y="2163543"/>
            <a:ext cx="5953107"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Clicking on </a:t>
            </a:r>
            <a:r>
              <a:rPr lang="en-IN" b="1" dirty="0" smtClean="0">
                <a:latin typeface="Times New Roman" panose="02020603050405020304" pitchFamily="18" charset="0"/>
                <a:cs typeface="Times New Roman" panose="02020603050405020304" pitchFamily="18" charset="0"/>
              </a:rPr>
              <a:t>Stop </a:t>
            </a:r>
            <a:r>
              <a:rPr lang="en-IN" b="1" dirty="0">
                <a:latin typeface="Times New Roman" panose="02020603050405020304" pitchFamily="18" charset="0"/>
                <a:cs typeface="Times New Roman" panose="02020603050405020304" pitchFamily="18" charset="0"/>
              </a:rPr>
              <a:t>Simulation without </a:t>
            </a:r>
            <a:r>
              <a:rPr lang="en-IN" b="1" dirty="0" smtClean="0">
                <a:latin typeface="Times New Roman" panose="02020603050405020304" pitchFamily="18" charset="0"/>
                <a:cs typeface="Times New Roman" panose="02020603050405020304" pitchFamily="18" charset="0"/>
              </a:rPr>
              <a:t>Starting Simulation:</a:t>
            </a:r>
            <a:endParaRPr lang="en-IN" dirty="0"/>
          </a:p>
        </p:txBody>
      </p:sp>
    </p:spTree>
    <p:extLst>
      <p:ext uri="{BB962C8B-B14F-4D97-AF65-F5344CB8AC3E}">
        <p14:creationId xmlns:p14="http://schemas.microsoft.com/office/powerpoint/2010/main" val="2359838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658" y="612452"/>
            <a:ext cx="6060313"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Clicking on Clear Path without Drawing any paths to clear:</a:t>
            </a:r>
            <a:endParaRPr lang="en-IN" dirty="0"/>
          </a:p>
        </p:txBody>
      </p:sp>
      <p:pic>
        <p:nvPicPr>
          <p:cNvPr id="4" name="Picture 3"/>
          <p:cNvPicPr>
            <a:picLocks noChangeAspect="1"/>
          </p:cNvPicPr>
          <p:nvPr/>
        </p:nvPicPr>
        <p:blipFill>
          <a:blip r:embed="rId2"/>
          <a:stretch>
            <a:fillRect/>
          </a:stretch>
        </p:blipFill>
        <p:spPr>
          <a:xfrm>
            <a:off x="301752" y="1124361"/>
            <a:ext cx="5699336" cy="3714732"/>
          </a:xfrm>
          <a:prstGeom prst="rect">
            <a:avLst/>
          </a:prstGeom>
        </p:spPr>
      </p:pic>
      <p:pic>
        <p:nvPicPr>
          <p:cNvPr id="6" name="Picture 5"/>
          <p:cNvPicPr>
            <a:picLocks noChangeAspect="1"/>
          </p:cNvPicPr>
          <p:nvPr/>
        </p:nvPicPr>
        <p:blipFill>
          <a:blip r:embed="rId3"/>
          <a:stretch>
            <a:fillRect/>
          </a:stretch>
        </p:blipFill>
        <p:spPr>
          <a:xfrm>
            <a:off x="6117337" y="2727529"/>
            <a:ext cx="5708318" cy="3820791"/>
          </a:xfrm>
          <a:prstGeom prst="rect">
            <a:avLst/>
          </a:prstGeom>
        </p:spPr>
      </p:pic>
      <p:sp>
        <p:nvSpPr>
          <p:cNvPr id="7" name="Rectangle 6"/>
          <p:cNvSpPr/>
          <p:nvPr/>
        </p:nvSpPr>
        <p:spPr>
          <a:xfrm>
            <a:off x="6001088" y="2215620"/>
            <a:ext cx="6137031"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Clicking on </a:t>
            </a:r>
            <a:r>
              <a:rPr lang="en-IN" b="1" dirty="0" smtClean="0">
                <a:latin typeface="Times New Roman" panose="02020603050405020304" pitchFamily="18" charset="0"/>
                <a:cs typeface="Times New Roman" panose="02020603050405020304" pitchFamily="18" charset="0"/>
              </a:rPr>
              <a:t>Undo </a:t>
            </a:r>
            <a:r>
              <a:rPr lang="en-IN" b="1" dirty="0">
                <a:latin typeface="Times New Roman" panose="02020603050405020304" pitchFamily="18" charset="0"/>
                <a:cs typeface="Times New Roman" panose="02020603050405020304" pitchFamily="18" charset="0"/>
              </a:rPr>
              <a:t>Path </a:t>
            </a:r>
            <a:r>
              <a:rPr lang="en-IN" b="1" dirty="0" smtClean="0">
                <a:latin typeface="Times New Roman" panose="02020603050405020304" pitchFamily="18" charset="0"/>
                <a:cs typeface="Times New Roman" panose="02020603050405020304" pitchFamily="18" charset="0"/>
              </a:rPr>
              <a:t>without any Markers being plotted:</a:t>
            </a:r>
            <a:endParaRPr lang="en-IN" dirty="0"/>
          </a:p>
        </p:txBody>
      </p:sp>
    </p:spTree>
    <p:extLst>
      <p:ext uri="{BB962C8B-B14F-4D97-AF65-F5344CB8AC3E}">
        <p14:creationId xmlns:p14="http://schemas.microsoft.com/office/powerpoint/2010/main" val="3603433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315" y="448984"/>
            <a:ext cx="5769528"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Clicking on Load </a:t>
            </a:r>
            <a:r>
              <a:rPr lang="en-IN" b="1" dirty="0" err="1" smtClean="0">
                <a:latin typeface="Times New Roman" panose="02020603050405020304" pitchFamily="18" charset="0"/>
                <a:cs typeface="Times New Roman" panose="02020603050405020304" pitchFamily="18" charset="0"/>
              </a:rPr>
              <a:t>Lat</a:t>
            </a:r>
            <a:r>
              <a:rPr lang="en-IN" b="1" dirty="0" smtClean="0">
                <a:latin typeface="Times New Roman" panose="02020603050405020304" pitchFamily="18" charset="0"/>
                <a:cs typeface="Times New Roman" panose="02020603050405020304" pitchFamily="18" charset="0"/>
              </a:rPr>
              <a:t> Lon without copying the contents: </a:t>
            </a:r>
            <a:endParaRPr lang="en-IN" dirty="0"/>
          </a:p>
        </p:txBody>
      </p:sp>
      <p:pic>
        <p:nvPicPr>
          <p:cNvPr id="3" name="Picture 2"/>
          <p:cNvPicPr>
            <a:picLocks noChangeAspect="1"/>
          </p:cNvPicPr>
          <p:nvPr/>
        </p:nvPicPr>
        <p:blipFill>
          <a:blip r:embed="rId2"/>
          <a:stretch>
            <a:fillRect/>
          </a:stretch>
        </p:blipFill>
        <p:spPr>
          <a:xfrm>
            <a:off x="329184" y="962834"/>
            <a:ext cx="5340096" cy="4321343"/>
          </a:xfrm>
          <a:prstGeom prst="rect">
            <a:avLst/>
          </a:prstGeom>
        </p:spPr>
      </p:pic>
      <p:pic>
        <p:nvPicPr>
          <p:cNvPr id="4" name="Picture 3"/>
          <p:cNvPicPr>
            <a:picLocks noChangeAspect="1"/>
          </p:cNvPicPr>
          <p:nvPr/>
        </p:nvPicPr>
        <p:blipFill>
          <a:blip r:embed="rId3"/>
          <a:stretch>
            <a:fillRect/>
          </a:stretch>
        </p:blipFill>
        <p:spPr>
          <a:xfrm>
            <a:off x="5797297" y="2359152"/>
            <a:ext cx="6025896" cy="4114800"/>
          </a:xfrm>
          <a:prstGeom prst="rect">
            <a:avLst/>
          </a:prstGeom>
        </p:spPr>
      </p:pic>
      <p:sp>
        <p:nvSpPr>
          <p:cNvPr id="5" name="Rectangle 4"/>
          <p:cNvSpPr/>
          <p:nvPr/>
        </p:nvSpPr>
        <p:spPr>
          <a:xfrm>
            <a:off x="5605272" y="1845302"/>
            <a:ext cx="6445034" cy="369332"/>
          </a:xfrm>
          <a:prstGeom prst="rect">
            <a:avLst/>
          </a:prstGeom>
        </p:spPr>
        <p:txBody>
          <a:bodyPr wrap="none">
            <a:spAutoFit/>
          </a:bodyPr>
          <a:lstStyle/>
          <a:p>
            <a:r>
              <a:rPr lang="en-IN" b="1" dirty="0">
                <a:latin typeface="Times New Roman" panose="02020603050405020304" pitchFamily="18" charset="0"/>
                <a:cs typeface="Times New Roman" panose="02020603050405020304" pitchFamily="18" charset="0"/>
              </a:rPr>
              <a:t>Clicking on </a:t>
            </a:r>
            <a:r>
              <a:rPr lang="en-IN" b="1" dirty="0" smtClean="0">
                <a:latin typeface="Times New Roman" panose="02020603050405020304" pitchFamily="18" charset="0"/>
                <a:cs typeface="Times New Roman" panose="02020603050405020304" pitchFamily="18" charset="0"/>
              </a:rPr>
              <a:t>Save without drawing any paths to take screenshot:</a:t>
            </a:r>
            <a:endParaRPr lang="en-IN" dirty="0"/>
          </a:p>
        </p:txBody>
      </p:sp>
    </p:spTree>
    <p:extLst>
      <p:ext uri="{BB962C8B-B14F-4D97-AF65-F5344CB8AC3E}">
        <p14:creationId xmlns:p14="http://schemas.microsoft.com/office/powerpoint/2010/main" val="3535140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5BE8-04A2-1723-5872-923BF3AC8A84}"/>
              </a:ext>
            </a:extLst>
          </p:cNvPr>
          <p:cNvSpPr>
            <a:spLocks noGrp="1"/>
          </p:cNvSpPr>
          <p:nvPr>
            <p:ph type="title"/>
          </p:nvPr>
        </p:nvSpPr>
        <p:spPr>
          <a:xfrm>
            <a:off x="1053490" y="421766"/>
            <a:ext cx="9548999" cy="806870"/>
          </a:xfrm>
        </p:spPr>
        <p:txBody>
          <a:bodyPr>
            <a:normAutofit/>
          </a:bodyPr>
          <a:lstStyle/>
          <a:p>
            <a:r>
              <a:rPr lang="en-IN" sz="2400" b="1" u="sng" dirty="0" smtClean="0">
                <a:latin typeface="Times New Roman" panose="02020603050405020304" pitchFamily="18" charset="0"/>
                <a:cs typeface="Times New Roman" panose="02020603050405020304" pitchFamily="18" charset="0"/>
              </a:rPr>
              <a:t>TESTING STRATEGIES</a:t>
            </a: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D4E2FB-9D89-99A2-5FDE-356F2AB59A18}"/>
              </a:ext>
            </a:extLst>
          </p:cNvPr>
          <p:cNvSpPr>
            <a:spLocks noGrp="1"/>
          </p:cNvSpPr>
          <p:nvPr>
            <p:ph idx="1"/>
          </p:nvPr>
        </p:nvSpPr>
        <p:spPr>
          <a:xfrm>
            <a:off x="1132621" y="1228636"/>
            <a:ext cx="10430827" cy="5442439"/>
          </a:xfrm>
        </p:spPr>
        <p:txBody>
          <a:bodyPr>
            <a:normAutofit fontScale="47500" lnSpcReduction="20000"/>
          </a:bodyPr>
          <a:lstStyle/>
          <a:p>
            <a:pPr marL="0" indent="0" algn="just">
              <a:lnSpc>
                <a:spcPct val="150000"/>
              </a:lnSpc>
              <a:buNone/>
            </a:pPr>
            <a:r>
              <a:rPr lang="en-US" sz="4200" b="1" dirty="0">
                <a:latin typeface="Times New Roman" panose="02020603050405020304" pitchFamily="18" charset="0"/>
                <a:cs typeface="Times New Roman" panose="02020603050405020304" pitchFamily="18" charset="0"/>
              </a:rPr>
              <a:t>Unit Testing</a:t>
            </a:r>
            <a:r>
              <a:rPr lang="en-US" sz="4200" b="1" dirty="0" smtClean="0">
                <a:latin typeface="Times New Roman" panose="02020603050405020304" pitchFamily="18" charset="0"/>
                <a:cs typeface="Times New Roman" panose="02020603050405020304" pitchFamily="18" charset="0"/>
              </a:rPr>
              <a:t>:</a:t>
            </a:r>
            <a:endParaRPr lang="en-US" sz="4200" b="1" dirty="0" smtClean="0">
              <a:latin typeface="Times New Roman" panose="02020603050405020304" pitchFamily="18" charset="0"/>
              <a:cs typeface="Times New Roman" panose="02020603050405020304" pitchFamily="18" charset="0"/>
            </a:endParaRPr>
          </a:p>
          <a:p>
            <a:pPr algn="just">
              <a:lnSpc>
                <a:spcPct val="150000"/>
              </a:lnSpc>
            </a:pPr>
            <a:r>
              <a:rPr lang="en-US" sz="3800" b="1" dirty="0">
                <a:latin typeface="Times New Roman" panose="02020603050405020304" pitchFamily="18" charset="0"/>
                <a:cs typeface="Times New Roman" panose="02020603050405020304" pitchFamily="18" charset="0"/>
              </a:rPr>
              <a:t>Danger Zone Loading:</a:t>
            </a:r>
            <a:r>
              <a:rPr lang="en-US" sz="3800" dirty="0">
                <a:latin typeface="Times New Roman" panose="02020603050405020304" pitchFamily="18" charset="0"/>
                <a:cs typeface="Times New Roman" panose="02020603050405020304" pitchFamily="18" charset="0"/>
              </a:rPr>
              <a:t> Test the </a:t>
            </a:r>
            <a:r>
              <a:rPr lang="en-US" sz="3800" dirty="0" err="1">
                <a:latin typeface="Times New Roman" panose="02020603050405020304" pitchFamily="18" charset="0"/>
                <a:cs typeface="Times New Roman" panose="02020603050405020304" pitchFamily="18" charset="0"/>
              </a:rPr>
              <a:t>load_danger_zones</a:t>
            </a:r>
            <a:r>
              <a:rPr lang="en-US" sz="3800" dirty="0">
                <a:latin typeface="Times New Roman" panose="02020603050405020304" pitchFamily="18" charset="0"/>
                <a:cs typeface="Times New Roman" panose="02020603050405020304" pitchFamily="18" charset="0"/>
              </a:rPr>
              <a:t> function with valid and invalid Excel files, different data formats, and edge cases like empty or missing data</a:t>
            </a:r>
            <a:r>
              <a:rPr lang="en-US" sz="3800" dirty="0" smtClean="0">
                <a:latin typeface="Times New Roman" panose="02020603050405020304" pitchFamily="18" charset="0"/>
                <a:cs typeface="Times New Roman" panose="02020603050405020304" pitchFamily="18" charset="0"/>
              </a:rPr>
              <a:t>.</a:t>
            </a:r>
          </a:p>
          <a:p>
            <a:pPr algn="just">
              <a:lnSpc>
                <a:spcPct val="150000"/>
              </a:lnSpc>
            </a:pPr>
            <a:r>
              <a:rPr lang="en-US" sz="3800" b="1" dirty="0" smtClean="0">
                <a:latin typeface="Times New Roman" panose="02020603050405020304" pitchFamily="18" charset="0"/>
                <a:cs typeface="Times New Roman" panose="02020603050405020304" pitchFamily="18" charset="0"/>
              </a:rPr>
              <a:t>Coordinate </a:t>
            </a:r>
            <a:r>
              <a:rPr lang="en-US" sz="3800" b="1" dirty="0">
                <a:latin typeface="Times New Roman" panose="02020603050405020304" pitchFamily="18" charset="0"/>
                <a:cs typeface="Times New Roman" panose="02020603050405020304" pitchFamily="18" charset="0"/>
              </a:rPr>
              <a:t>Validation: </a:t>
            </a:r>
            <a:r>
              <a:rPr lang="en-US" sz="3800" dirty="0">
                <a:latin typeface="Times New Roman" panose="02020603050405020304" pitchFamily="18" charset="0"/>
                <a:cs typeface="Times New Roman" panose="02020603050405020304" pitchFamily="18" charset="0"/>
              </a:rPr>
              <a:t>Create unit tests to validate the format and range of latitude and longitude coordinates</a:t>
            </a:r>
            <a:r>
              <a:rPr lang="en-US" sz="3800" dirty="0" smtClean="0">
                <a:latin typeface="Times New Roman" panose="02020603050405020304" pitchFamily="18" charset="0"/>
                <a:cs typeface="Times New Roman" panose="02020603050405020304" pitchFamily="18" charset="0"/>
              </a:rPr>
              <a:t>.</a:t>
            </a:r>
          </a:p>
          <a:p>
            <a:pPr algn="just">
              <a:lnSpc>
                <a:spcPct val="150000"/>
              </a:lnSpc>
            </a:pPr>
            <a:r>
              <a:rPr lang="en-US" sz="3800" b="1" dirty="0" smtClean="0">
                <a:latin typeface="Times New Roman" panose="02020603050405020304" pitchFamily="18" charset="0"/>
                <a:cs typeface="Times New Roman" panose="02020603050405020304" pitchFamily="18" charset="0"/>
              </a:rPr>
              <a:t>Path </a:t>
            </a:r>
            <a:r>
              <a:rPr lang="en-US" sz="3800" b="1" dirty="0">
                <a:latin typeface="Times New Roman" panose="02020603050405020304" pitchFamily="18" charset="0"/>
                <a:cs typeface="Times New Roman" panose="02020603050405020304" pitchFamily="18" charset="0"/>
              </a:rPr>
              <a:t>Creation: </a:t>
            </a:r>
            <a:r>
              <a:rPr lang="en-US" sz="3800" dirty="0">
                <a:latin typeface="Times New Roman" panose="02020603050405020304" pitchFamily="18" charset="0"/>
                <a:cs typeface="Times New Roman" panose="02020603050405020304" pitchFamily="18" charset="0"/>
              </a:rPr>
              <a:t>Test the </a:t>
            </a:r>
            <a:r>
              <a:rPr lang="en-US" sz="3800" dirty="0" err="1">
                <a:latin typeface="Times New Roman" panose="02020603050405020304" pitchFamily="18" charset="0"/>
                <a:cs typeface="Times New Roman" panose="02020603050405020304" pitchFamily="18" charset="0"/>
              </a:rPr>
              <a:t>create_path</a:t>
            </a:r>
            <a:r>
              <a:rPr lang="en-US" sz="3800" dirty="0">
                <a:latin typeface="Times New Roman" panose="02020603050405020304" pitchFamily="18" charset="0"/>
                <a:cs typeface="Times New Roman" panose="02020603050405020304" pitchFamily="18" charset="0"/>
              </a:rPr>
              <a:t> function with different input coordinates to ensure it correctly generates path </a:t>
            </a:r>
            <a:r>
              <a:rPr lang="en-US" sz="3800" dirty="0" smtClean="0">
                <a:latin typeface="Times New Roman" panose="02020603050405020304" pitchFamily="18" charset="0"/>
                <a:cs typeface="Times New Roman" panose="02020603050405020304" pitchFamily="18" charset="0"/>
              </a:rPr>
              <a:t>objects.</a:t>
            </a:r>
          </a:p>
          <a:p>
            <a:pPr algn="just">
              <a:lnSpc>
                <a:spcPct val="150000"/>
              </a:lnSpc>
            </a:pPr>
            <a:r>
              <a:rPr lang="en-US" sz="3800" b="1" dirty="0" smtClean="0">
                <a:latin typeface="Times New Roman" panose="02020603050405020304" pitchFamily="18" charset="0"/>
                <a:cs typeface="Times New Roman" panose="02020603050405020304" pitchFamily="18" charset="0"/>
              </a:rPr>
              <a:t>Map Interaction</a:t>
            </a:r>
            <a:r>
              <a:rPr lang="en-US" sz="3800" dirty="0">
                <a:latin typeface="Times New Roman" panose="02020603050405020304" pitchFamily="18" charset="0"/>
                <a:cs typeface="Times New Roman" panose="02020603050405020304" pitchFamily="18" charset="0"/>
              </a:rPr>
              <a:t>: Test the </a:t>
            </a:r>
            <a:r>
              <a:rPr lang="en-US" sz="3800" dirty="0" err="1">
                <a:latin typeface="Times New Roman" panose="02020603050405020304" pitchFamily="18" charset="0"/>
                <a:cs typeface="Times New Roman" panose="02020603050405020304" pitchFamily="18" charset="0"/>
              </a:rPr>
              <a:t>on_map_click</a:t>
            </a:r>
            <a:r>
              <a:rPr lang="en-US" sz="3800" dirty="0">
                <a:latin typeface="Times New Roman" panose="02020603050405020304" pitchFamily="18" charset="0"/>
                <a:cs typeface="Times New Roman" panose="02020603050405020304" pitchFamily="18" charset="0"/>
              </a:rPr>
              <a:t> function to ensure it adds points to the path correctly</a:t>
            </a:r>
            <a:r>
              <a:rPr lang="en-US" sz="3800" dirty="0" smtClean="0">
                <a:latin typeface="Times New Roman" panose="02020603050405020304" pitchFamily="18" charset="0"/>
                <a:cs typeface="Times New Roman" panose="02020603050405020304" pitchFamily="18" charset="0"/>
              </a:rPr>
              <a:t>.</a:t>
            </a:r>
          </a:p>
          <a:p>
            <a:pPr algn="just">
              <a:lnSpc>
                <a:spcPct val="150000"/>
              </a:lnSpc>
            </a:pPr>
            <a:r>
              <a:rPr lang="en-US" sz="3800" b="1" dirty="0" smtClean="0">
                <a:latin typeface="Times New Roman" panose="02020603050405020304" pitchFamily="18" charset="0"/>
                <a:cs typeface="Times New Roman" panose="02020603050405020304" pitchFamily="18" charset="0"/>
              </a:rPr>
              <a:t>Simulation </a:t>
            </a:r>
            <a:r>
              <a:rPr lang="en-US" sz="3800" b="1" dirty="0">
                <a:latin typeface="Times New Roman" panose="02020603050405020304" pitchFamily="18" charset="0"/>
                <a:cs typeface="Times New Roman" panose="02020603050405020304" pitchFamily="18" charset="0"/>
              </a:rPr>
              <a:t>Logic: </a:t>
            </a:r>
            <a:r>
              <a:rPr lang="en-US" sz="3800" dirty="0">
                <a:latin typeface="Times New Roman" panose="02020603050405020304" pitchFamily="18" charset="0"/>
                <a:cs typeface="Times New Roman" panose="02020603050405020304" pitchFamily="18" charset="0"/>
              </a:rPr>
              <a:t>Test the </a:t>
            </a:r>
            <a:r>
              <a:rPr lang="en-US" sz="3800" dirty="0" err="1">
                <a:latin typeface="Times New Roman" panose="02020603050405020304" pitchFamily="18" charset="0"/>
                <a:cs typeface="Times New Roman" panose="02020603050405020304" pitchFamily="18" charset="0"/>
              </a:rPr>
              <a:t>move_line</a:t>
            </a:r>
            <a:r>
              <a:rPr lang="en-US" sz="3800" dirty="0">
                <a:latin typeface="Times New Roman" panose="02020603050405020304" pitchFamily="18" charset="0"/>
                <a:cs typeface="Times New Roman" panose="02020603050405020304" pitchFamily="18" charset="0"/>
              </a:rPr>
              <a:t> function with various </a:t>
            </a:r>
            <a:r>
              <a:rPr lang="en-US" sz="3800" dirty="0" smtClean="0">
                <a:latin typeface="Times New Roman" panose="02020603050405020304" pitchFamily="18" charset="0"/>
                <a:cs typeface="Times New Roman" panose="02020603050405020304" pitchFamily="18" charset="0"/>
              </a:rPr>
              <a:t>airplane </a:t>
            </a:r>
            <a:r>
              <a:rPr lang="en-US" sz="3800" dirty="0">
                <a:latin typeface="Times New Roman" panose="02020603050405020304" pitchFamily="18" charset="0"/>
                <a:cs typeface="Times New Roman" panose="02020603050405020304" pitchFamily="18" charset="0"/>
              </a:rPr>
              <a:t>paths, speeds, and danger zone configurations to ensure it calculates positions, updates the map, and handles danger zone interactions </a:t>
            </a:r>
            <a:r>
              <a:rPr lang="en-US" sz="3800" dirty="0" smtClean="0">
                <a:latin typeface="Times New Roman" panose="02020603050405020304" pitchFamily="18" charset="0"/>
                <a:cs typeface="Times New Roman" panose="02020603050405020304" pitchFamily="18" charset="0"/>
              </a:rPr>
              <a:t>correctly.</a:t>
            </a:r>
          </a:p>
          <a:p>
            <a:pPr algn="just">
              <a:lnSpc>
                <a:spcPct val="150000"/>
              </a:lnSpc>
            </a:pPr>
            <a:r>
              <a:rPr lang="en-US" sz="3800" b="1" dirty="0" smtClean="0">
                <a:latin typeface="Times New Roman" panose="02020603050405020304" pitchFamily="18" charset="0"/>
                <a:cs typeface="Times New Roman" panose="02020603050405020304" pitchFamily="18" charset="0"/>
              </a:rPr>
              <a:t>Audio </a:t>
            </a:r>
            <a:r>
              <a:rPr lang="en-US" sz="3800" b="1" dirty="0">
                <a:latin typeface="Times New Roman" panose="02020603050405020304" pitchFamily="18" charset="0"/>
                <a:cs typeface="Times New Roman" panose="02020603050405020304" pitchFamily="18" charset="0"/>
              </a:rPr>
              <a:t>Playback: </a:t>
            </a:r>
            <a:r>
              <a:rPr lang="en-US" sz="3800" dirty="0">
                <a:latin typeface="Times New Roman" panose="02020603050405020304" pitchFamily="18" charset="0"/>
                <a:cs typeface="Times New Roman" panose="02020603050405020304" pitchFamily="18" charset="0"/>
              </a:rPr>
              <a:t>Test the sound effects to ensure they play correctly in different scenarios.</a:t>
            </a:r>
            <a:endParaRPr lang="en-US" sz="3800" dirty="0" smtClean="0">
              <a:latin typeface="Times New Roman" panose="02020603050405020304" pitchFamily="18" charset="0"/>
              <a:cs typeface="Times New Roman" panose="02020603050405020304" pitchFamily="18" charset="0"/>
            </a:endParaRPr>
          </a:p>
          <a:p>
            <a:pPr algn="just">
              <a:lnSpc>
                <a:spcPct val="150000"/>
              </a:lnSpc>
            </a:pPr>
            <a:endParaRPr lang="en-IN" sz="3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637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4E2FB-9D89-99A2-5FDE-356F2AB59A18}"/>
              </a:ext>
            </a:extLst>
          </p:cNvPr>
          <p:cNvSpPr>
            <a:spLocks noGrp="1"/>
          </p:cNvSpPr>
          <p:nvPr>
            <p:ph idx="1"/>
          </p:nvPr>
        </p:nvSpPr>
        <p:spPr>
          <a:xfrm>
            <a:off x="947982" y="852853"/>
            <a:ext cx="10430827" cy="4879731"/>
          </a:xfrm>
        </p:spPr>
        <p:txBody>
          <a:bodyPr>
            <a:normAutofit/>
          </a:bodyPr>
          <a:lstStyle/>
          <a:p>
            <a:pPr marL="0" indent="0" algn="just">
              <a:lnSpc>
                <a:spcPct val="150000"/>
              </a:lnSpc>
              <a:buNone/>
            </a:pPr>
            <a:r>
              <a:rPr lang="en-US" sz="2000" b="1" dirty="0" smtClean="0">
                <a:latin typeface="Times New Roman" panose="02020603050405020304" pitchFamily="18" charset="0"/>
                <a:cs typeface="Times New Roman" panose="02020603050405020304" pitchFamily="18" charset="0"/>
              </a:rPr>
              <a:t> Integration Testing:</a:t>
            </a:r>
            <a:endParaRPr lang="en-US" sz="2000" b="1" dirty="0" smtClean="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Danger Zone and Path Interaction: </a:t>
            </a:r>
            <a:r>
              <a:rPr lang="en-US" dirty="0">
                <a:latin typeface="Times New Roman" panose="02020603050405020304" pitchFamily="18" charset="0"/>
                <a:cs typeface="Times New Roman" panose="02020603050405020304" pitchFamily="18" charset="0"/>
              </a:rPr>
              <a:t>Test if the danger zone detection works correctly when the </a:t>
            </a:r>
            <a:r>
              <a:rPr lang="en-US" dirty="0" smtClean="0">
                <a:latin typeface="Times New Roman" panose="02020603050405020304" pitchFamily="18" charset="0"/>
                <a:cs typeface="Times New Roman" panose="02020603050405020304" pitchFamily="18" charset="0"/>
              </a:rPr>
              <a:t>airplane </a:t>
            </a:r>
            <a:r>
              <a:rPr lang="en-US" dirty="0">
                <a:latin typeface="Times New Roman" panose="02020603050405020304" pitchFamily="18" charset="0"/>
                <a:cs typeface="Times New Roman" panose="02020603050405020304" pitchFamily="18" charset="0"/>
              </a:rPr>
              <a:t>path intersects or approaches danger zones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Simulation </a:t>
            </a:r>
            <a:r>
              <a:rPr lang="en-US" b="1" dirty="0">
                <a:latin typeface="Times New Roman" panose="02020603050405020304" pitchFamily="18" charset="0"/>
                <a:cs typeface="Times New Roman" panose="02020603050405020304" pitchFamily="18" charset="0"/>
              </a:rPr>
              <a:t>Speed: </a:t>
            </a:r>
            <a:r>
              <a:rPr lang="en-US" dirty="0">
                <a:latin typeface="Times New Roman" panose="02020603050405020304" pitchFamily="18" charset="0"/>
                <a:cs typeface="Times New Roman" panose="02020603050405020304" pitchFamily="18" charset="0"/>
              </a:rPr>
              <a:t>Test different speed settings to ensure the airplane's movement speed is accurate</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User </a:t>
            </a:r>
            <a:r>
              <a:rPr lang="en-US" b="1" dirty="0">
                <a:latin typeface="Times New Roman" panose="02020603050405020304" pitchFamily="18" charset="0"/>
                <a:cs typeface="Times New Roman" panose="02020603050405020304" pitchFamily="18" charset="0"/>
              </a:rPr>
              <a:t>Interface: </a:t>
            </a:r>
            <a:r>
              <a:rPr lang="en-US" dirty="0">
                <a:latin typeface="Times New Roman" panose="02020603050405020304" pitchFamily="18" charset="0"/>
                <a:cs typeface="Times New Roman" panose="02020603050405020304" pitchFamily="18" charset="0"/>
              </a:rPr>
              <a:t>Test all buttons, dropdowns, and other UI elements to ensure they function as expected</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Clipboard </a:t>
            </a:r>
            <a:r>
              <a:rPr lang="en-US" b="1" dirty="0">
                <a:latin typeface="Times New Roman" panose="02020603050405020304" pitchFamily="18" charset="0"/>
                <a:cs typeface="Times New Roman" panose="02020603050405020304" pitchFamily="18" charset="0"/>
              </a:rPr>
              <a:t>Integration: </a:t>
            </a:r>
            <a:r>
              <a:rPr lang="en-US" dirty="0">
                <a:latin typeface="Times New Roman" panose="02020603050405020304" pitchFamily="18" charset="0"/>
                <a:cs typeface="Times New Roman" panose="02020603050405020304" pitchFamily="18" charset="0"/>
              </a:rPr>
              <a:t>Test if pasting coordinates from the clipboard works correctly</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Screenshot </a:t>
            </a:r>
            <a:r>
              <a:rPr lang="en-US" b="1" dirty="0">
                <a:latin typeface="Times New Roman" panose="02020603050405020304" pitchFamily="18" charset="0"/>
                <a:cs typeface="Times New Roman" panose="02020603050405020304" pitchFamily="18" charset="0"/>
              </a:rPr>
              <a:t>Functionality: </a:t>
            </a:r>
            <a:r>
              <a:rPr lang="en-US" dirty="0">
                <a:latin typeface="Times New Roman" panose="02020603050405020304" pitchFamily="18" charset="0"/>
                <a:cs typeface="Times New Roman" panose="02020603050405020304" pitchFamily="18" charset="0"/>
              </a:rPr>
              <a:t>Test if screenshots are saved correctly with the expected content</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Error </a:t>
            </a:r>
            <a:r>
              <a:rPr lang="en-US" b="1" dirty="0">
                <a:latin typeface="Times New Roman" panose="02020603050405020304" pitchFamily="18" charset="0"/>
                <a:cs typeface="Times New Roman" panose="02020603050405020304" pitchFamily="18" charset="0"/>
              </a:rPr>
              <a:t>Handling: </a:t>
            </a:r>
            <a:r>
              <a:rPr lang="en-US" dirty="0">
                <a:latin typeface="Times New Roman" panose="02020603050405020304" pitchFamily="18" charset="0"/>
                <a:cs typeface="Times New Roman" panose="02020603050405020304" pitchFamily="18" charset="0"/>
              </a:rPr>
              <a:t>Test if the code handles errors gracefully (e.g., invalid file paths, invalid coordinates).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6672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4E2FB-9D89-99A2-5FDE-356F2AB59A18}"/>
              </a:ext>
            </a:extLst>
          </p:cNvPr>
          <p:cNvSpPr>
            <a:spLocks noGrp="1"/>
          </p:cNvSpPr>
          <p:nvPr>
            <p:ph idx="1"/>
          </p:nvPr>
        </p:nvSpPr>
        <p:spPr>
          <a:xfrm>
            <a:off x="1035905" y="870438"/>
            <a:ext cx="10430827" cy="5249008"/>
          </a:xfrm>
        </p:spPr>
        <p:txBody>
          <a:bodyPr>
            <a:normAutofit/>
          </a:bodyPr>
          <a:lstStyle/>
          <a:p>
            <a:pPr marL="0" indent="0" algn="just">
              <a:lnSpc>
                <a:spcPct val="150000"/>
              </a:lnSpc>
              <a:buNone/>
            </a:pPr>
            <a:r>
              <a:rPr lang="en-US" sz="2000" b="1" dirty="0" smtClean="0">
                <a:latin typeface="Times New Roman" panose="02020603050405020304" pitchFamily="18" charset="0"/>
                <a:cs typeface="Times New Roman" panose="02020603050405020304" pitchFamily="18" charset="0"/>
              </a:rPr>
              <a:t> System Testing:</a:t>
            </a:r>
          </a:p>
          <a:p>
            <a:pPr algn="just">
              <a:lnSpc>
                <a:spcPct val="150000"/>
              </a:lnSpc>
            </a:pPr>
            <a:r>
              <a:rPr lang="en-US" b="1" dirty="0" smtClean="0">
                <a:latin typeface="Times New Roman" panose="02020603050405020304" pitchFamily="18" charset="0"/>
                <a:cs typeface="Times New Roman" panose="02020603050405020304" pitchFamily="18" charset="0"/>
              </a:rPr>
              <a:t>End-to-End </a:t>
            </a:r>
            <a:r>
              <a:rPr lang="en-US" b="1" dirty="0">
                <a:latin typeface="Times New Roman" panose="02020603050405020304" pitchFamily="18" charset="0"/>
                <a:cs typeface="Times New Roman" panose="02020603050405020304" pitchFamily="18" charset="0"/>
              </a:rPr>
              <a:t>Testing:</a:t>
            </a:r>
            <a:r>
              <a:rPr lang="en-US" dirty="0">
                <a:latin typeface="Times New Roman" panose="02020603050405020304" pitchFamily="18" charset="0"/>
                <a:cs typeface="Times New Roman" panose="02020603050405020304" pitchFamily="18" charset="0"/>
              </a:rPr>
              <a:t> Test the entire application from start to finish, including loading danger zones, creating </a:t>
            </a:r>
            <a:r>
              <a:rPr lang="en-US" dirty="0" smtClean="0">
                <a:latin typeface="Times New Roman" panose="02020603050405020304" pitchFamily="18" charset="0"/>
                <a:cs typeface="Times New Roman" panose="02020603050405020304" pitchFamily="18" charset="0"/>
              </a:rPr>
              <a:t>airplane </a:t>
            </a:r>
            <a:r>
              <a:rPr lang="en-US" dirty="0">
                <a:latin typeface="Times New Roman" panose="02020603050405020304" pitchFamily="18" charset="0"/>
                <a:cs typeface="Times New Roman" panose="02020603050405020304" pitchFamily="18" charset="0"/>
              </a:rPr>
              <a:t>paths, running simulations, and interacting with the </a:t>
            </a:r>
            <a:r>
              <a:rPr lang="en-US" dirty="0" smtClean="0">
                <a:latin typeface="Times New Roman" panose="02020603050405020304" pitchFamily="18" charset="0"/>
                <a:cs typeface="Times New Roman" panose="02020603050405020304" pitchFamily="18" charset="0"/>
              </a:rPr>
              <a:t>UI.</a:t>
            </a:r>
          </a:p>
          <a:p>
            <a:pPr algn="just">
              <a:lnSpc>
                <a:spcPct val="150000"/>
              </a:lnSpc>
            </a:pPr>
            <a:r>
              <a:rPr lang="en-US" b="1" dirty="0" smtClean="0">
                <a:latin typeface="Times New Roman" panose="02020603050405020304" pitchFamily="18" charset="0"/>
                <a:cs typeface="Times New Roman" panose="02020603050405020304" pitchFamily="18" charset="0"/>
              </a:rPr>
              <a:t>Performance </a:t>
            </a:r>
            <a:r>
              <a:rPr lang="en-US" b="1" dirty="0">
                <a:latin typeface="Times New Roman" panose="02020603050405020304" pitchFamily="18" charset="0"/>
                <a:cs typeface="Times New Roman" panose="02020603050405020304" pitchFamily="18" charset="0"/>
              </a:rPr>
              <a:t>Testing: </a:t>
            </a:r>
            <a:r>
              <a:rPr lang="en-US" dirty="0">
                <a:latin typeface="Times New Roman" panose="02020603050405020304" pitchFamily="18" charset="0"/>
                <a:cs typeface="Times New Roman" panose="02020603050405020304" pitchFamily="18" charset="0"/>
              </a:rPr>
              <a:t>Test the application's performance under different load conditions (e.g., large number of danger zones, complex </a:t>
            </a:r>
            <a:r>
              <a:rPr lang="en-US" dirty="0" smtClean="0">
                <a:latin typeface="Times New Roman" panose="02020603050405020304" pitchFamily="18" charset="0"/>
                <a:cs typeface="Times New Roman" panose="02020603050405020304" pitchFamily="18" charset="0"/>
              </a:rPr>
              <a:t>airplane </a:t>
            </a:r>
            <a:r>
              <a:rPr lang="en-US" dirty="0">
                <a:latin typeface="Times New Roman" panose="02020603050405020304" pitchFamily="18" charset="0"/>
                <a:cs typeface="Times New Roman" panose="02020603050405020304" pitchFamily="18" charset="0"/>
              </a:rPr>
              <a:t>paths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Compatibility Testing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Test the application on different operating systems and hardware configurations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Usability </a:t>
            </a:r>
            <a:r>
              <a:rPr lang="en-US" b="1" dirty="0">
                <a:latin typeface="Times New Roman" panose="02020603050405020304" pitchFamily="18" charset="0"/>
                <a:cs typeface="Times New Roman" panose="02020603050405020304" pitchFamily="18" charset="0"/>
              </a:rPr>
              <a:t>Testing: </a:t>
            </a:r>
            <a:r>
              <a:rPr lang="en-US" dirty="0">
                <a:latin typeface="Times New Roman" panose="02020603050405020304" pitchFamily="18" charset="0"/>
                <a:cs typeface="Times New Roman" panose="02020603050405020304" pitchFamily="18" charset="0"/>
              </a:rPr>
              <a:t>Observe users interacting with the application to identify any usability issues or areas for improvement.</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685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BA1D-5FFE-940D-C566-AE84C329C2C8}"/>
              </a:ext>
            </a:extLst>
          </p:cNvPr>
          <p:cNvSpPr>
            <a:spLocks noGrp="1"/>
          </p:cNvSpPr>
          <p:nvPr>
            <p:ph type="title"/>
          </p:nvPr>
        </p:nvSpPr>
        <p:spPr>
          <a:xfrm>
            <a:off x="1159342" y="465475"/>
            <a:ext cx="9804494" cy="726141"/>
          </a:xfrm>
        </p:spPr>
        <p:txBody>
          <a:bodyPr>
            <a:normAutofit/>
          </a:bodyPr>
          <a:lstStyle/>
          <a:p>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24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3BB6D-6583-AB15-2111-55A11C978AC4}"/>
              </a:ext>
            </a:extLst>
          </p:cNvPr>
          <p:cNvSpPr>
            <a:spLocks noGrp="1"/>
          </p:cNvSpPr>
          <p:nvPr>
            <p:ph idx="1"/>
          </p:nvPr>
        </p:nvSpPr>
        <p:spPr>
          <a:xfrm>
            <a:off x="934124" y="1283898"/>
            <a:ext cx="10254930" cy="4337710"/>
          </a:xfrm>
        </p:spPr>
        <p:txBody>
          <a:bodyPr>
            <a:noAutofit/>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Aerosafe </a:t>
            </a:r>
            <a:r>
              <a:rPr lang="en-US" sz="2000" dirty="0">
                <a:latin typeface="Times New Roman" panose="02020603050405020304" pitchFamily="18" charset="0"/>
                <a:cs typeface="Times New Roman" panose="02020603050405020304" pitchFamily="18" charset="0"/>
              </a:rPr>
              <a:t>Navigator is an interactive geospatial path simulation tool designed to track and manage the movement of objects, such as airplanes, on a digital map.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primary focus is on real-time path simulation and visualization, along with the ability to detect and respond to potential threats or danger zones along the route</a:t>
            </a:r>
            <a:r>
              <a:rPr lang="en-US" sz="2000" dirty="0" smtClean="0">
                <a:latin typeface="Times New Roman" panose="02020603050405020304" pitchFamily="18" charset="0"/>
                <a:cs typeface="Times New Roman" panose="02020603050405020304" pitchFamily="18" charset="0"/>
              </a:rPr>
              <a:t>.</a:t>
            </a:r>
          </a:p>
          <a:p>
            <a:pPr algn="just">
              <a:lnSpc>
                <a:spcPct val="150000"/>
              </a:lnSpc>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application offers a user-friendly interface, allowing users to interact with the simulation by setting waypoints through map clicks and adjusting speed parameters for the moving object.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advanced feature enables users to browse and load danger zone files, allowing for dynamic replotting and real-time display of potential hazards.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Alerts </a:t>
            </a:r>
            <a:r>
              <a:rPr lang="en-US" sz="2000" dirty="0">
                <a:latin typeface="Times New Roman" panose="02020603050405020304" pitchFamily="18" charset="0"/>
                <a:cs typeface="Times New Roman" panose="02020603050405020304" pitchFamily="18" charset="0"/>
              </a:rPr>
              <a:t>are provided to ensure users are continuously informed of proximity to danger zones, enhancing safety and situational awareness throughout the simulation.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26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D7C66-349F-FB07-B1FA-8E1E7ABCC6D8}"/>
              </a:ext>
            </a:extLst>
          </p:cNvPr>
          <p:cNvSpPr txBox="1"/>
          <p:nvPr/>
        </p:nvSpPr>
        <p:spPr>
          <a:xfrm>
            <a:off x="4813299" y="175329"/>
            <a:ext cx="2984501" cy="400110"/>
          </a:xfrm>
          <a:prstGeom prst="rect">
            <a:avLst/>
          </a:prstGeom>
          <a:noFill/>
        </p:spPr>
        <p:txBody>
          <a:bodyPr wrap="square" rtlCol="0">
            <a:spAutoFit/>
          </a:bodyPr>
          <a:lstStyle/>
          <a:p>
            <a:pPr algn="ctr"/>
            <a:r>
              <a:rPr lang="en-IN" sz="2000" b="1" u="sng" dirty="0" smtClean="0">
                <a:latin typeface="Times New Roman" panose="02020603050405020304" pitchFamily="18" charset="0"/>
                <a:cs typeface="Times New Roman" panose="02020603050405020304" pitchFamily="18" charset="0"/>
              </a:rPr>
              <a:t>TEST CASES</a:t>
            </a:r>
            <a:endParaRPr lang="en-IN" sz="2000" b="1" u="sng"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4001956"/>
              </p:ext>
            </p:extLst>
          </p:nvPr>
        </p:nvGraphicFramePr>
        <p:xfrm>
          <a:off x="344952" y="624253"/>
          <a:ext cx="11542249" cy="6085198"/>
        </p:xfrm>
        <a:graphic>
          <a:graphicData uri="http://schemas.openxmlformats.org/drawingml/2006/table">
            <a:tbl>
              <a:tblPr/>
              <a:tblGrid>
                <a:gridCol w="581741">
                  <a:extLst>
                    <a:ext uri="{9D8B030D-6E8A-4147-A177-3AD203B41FA5}">
                      <a16:colId xmlns:a16="http://schemas.microsoft.com/office/drawing/2014/main" val="2613498400"/>
                    </a:ext>
                  </a:extLst>
                </a:gridCol>
                <a:gridCol w="1438622">
                  <a:extLst>
                    <a:ext uri="{9D8B030D-6E8A-4147-A177-3AD203B41FA5}">
                      <a16:colId xmlns:a16="http://schemas.microsoft.com/office/drawing/2014/main" val="3360623914"/>
                    </a:ext>
                  </a:extLst>
                </a:gridCol>
                <a:gridCol w="2463640">
                  <a:extLst>
                    <a:ext uri="{9D8B030D-6E8A-4147-A177-3AD203B41FA5}">
                      <a16:colId xmlns:a16="http://schemas.microsoft.com/office/drawing/2014/main" val="332045462"/>
                    </a:ext>
                  </a:extLst>
                </a:gridCol>
                <a:gridCol w="1777054">
                  <a:extLst>
                    <a:ext uri="{9D8B030D-6E8A-4147-A177-3AD203B41FA5}">
                      <a16:colId xmlns:a16="http://schemas.microsoft.com/office/drawing/2014/main" val="2341315170"/>
                    </a:ext>
                  </a:extLst>
                </a:gridCol>
                <a:gridCol w="2307242">
                  <a:extLst>
                    <a:ext uri="{9D8B030D-6E8A-4147-A177-3AD203B41FA5}">
                      <a16:colId xmlns:a16="http://schemas.microsoft.com/office/drawing/2014/main" val="311573150"/>
                    </a:ext>
                  </a:extLst>
                </a:gridCol>
                <a:gridCol w="2398501">
                  <a:extLst>
                    <a:ext uri="{9D8B030D-6E8A-4147-A177-3AD203B41FA5}">
                      <a16:colId xmlns:a16="http://schemas.microsoft.com/office/drawing/2014/main" val="4098381732"/>
                    </a:ext>
                  </a:extLst>
                </a:gridCol>
                <a:gridCol w="575449">
                  <a:extLst>
                    <a:ext uri="{9D8B030D-6E8A-4147-A177-3AD203B41FA5}">
                      <a16:colId xmlns:a16="http://schemas.microsoft.com/office/drawing/2014/main" val="4159673218"/>
                    </a:ext>
                  </a:extLst>
                </a:gridCol>
              </a:tblGrid>
              <a:tr h="328881">
                <a:tc>
                  <a:txBody>
                    <a:bodyPr/>
                    <a:lstStyle/>
                    <a:p>
                      <a:pPr algn="ctr" fontAlgn="b"/>
                      <a:r>
                        <a:rPr sz="1000" b="1" i="0" dirty="0">
                          <a:solidFill>
                            <a:srgbClr val="EEECE1"/>
                          </a:solidFill>
                          <a:latin typeface="Times New Roman" panose="02020603050405020304" pitchFamily="18" charset="0"/>
                          <a:ea typeface="Calibri" panose="020F0502020204030204"/>
                          <a:cs typeface="Times New Roman" panose="02020603050405020304" pitchFamily="18" charset="0"/>
                        </a:rPr>
                        <a:t>Test Case Number</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a:solidFill>
                            <a:srgbClr val="FFFFFF"/>
                          </a:solidFill>
                          <a:latin typeface="Times New Roman" panose="02020603050405020304" pitchFamily="18" charset="0"/>
                          <a:ea typeface="Calibri" panose="020F0502020204030204"/>
                          <a:cs typeface="Times New Roman" panose="02020603050405020304" pitchFamily="18" charset="0"/>
                        </a:rPr>
                        <a:t>Test Case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dirty="0">
                          <a:solidFill>
                            <a:srgbClr val="FFFFFF"/>
                          </a:solidFill>
                          <a:latin typeface="Times New Roman" panose="02020603050405020304" pitchFamily="18" charset="0"/>
                          <a:ea typeface="Calibri" panose="020F0502020204030204"/>
                          <a:cs typeface="Times New Roman" panose="02020603050405020304" pitchFamily="18" charset="0"/>
                        </a:rPr>
                        <a:t>Input</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dirty="0">
                          <a:solidFill>
                            <a:srgbClr val="FFFFFF"/>
                          </a:solidFill>
                          <a:latin typeface="Times New Roman" panose="02020603050405020304" pitchFamily="18" charset="0"/>
                          <a:ea typeface="Calibri" panose="020F0502020204030204"/>
                          <a:cs typeface="Times New Roman" panose="02020603050405020304" pitchFamily="18" charset="0"/>
                        </a:rPr>
                        <a:t>Expected Output</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a:solidFill>
                            <a:srgbClr val="FFFFFF"/>
                          </a:solidFill>
                          <a:latin typeface="Times New Roman" panose="02020603050405020304" pitchFamily="18" charset="0"/>
                          <a:ea typeface="Calibri" panose="020F0502020204030204"/>
                          <a:cs typeface="Times New Roman" panose="02020603050405020304" pitchFamily="18" charset="0"/>
                        </a:rPr>
                        <a:t>Actual Output</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a:solidFill>
                            <a:srgbClr val="FFFFFF"/>
                          </a:solidFill>
                          <a:latin typeface="Times New Roman" panose="02020603050405020304" pitchFamily="18" charset="0"/>
                          <a:ea typeface="Calibri" panose="020F0502020204030204"/>
                          <a:cs typeface="Times New Roman" panose="02020603050405020304" pitchFamily="18" charset="0"/>
                        </a:rPr>
                        <a:t>Validation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tc>
                  <a:txBody>
                    <a:bodyPr/>
                    <a:lstStyle/>
                    <a:p>
                      <a:pPr algn="ctr" fontAlgn="b"/>
                      <a:r>
                        <a:rPr sz="1000" b="1" i="0" dirty="0">
                          <a:solidFill>
                            <a:srgbClr val="FFFFFF"/>
                          </a:solidFill>
                          <a:latin typeface="Times New Roman" panose="02020603050405020304" pitchFamily="18" charset="0"/>
                          <a:ea typeface="Calibri" panose="020F0502020204030204"/>
                          <a:cs typeface="Times New Roman" panose="02020603050405020304" pitchFamily="18" charset="0"/>
                        </a:rPr>
                        <a:t>Status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4F81BD"/>
                    </a:solidFill>
                  </a:tcPr>
                </a:tc>
                <a:extLst>
                  <a:ext uri="{0D108BD9-81ED-4DB2-BD59-A6C34878D82A}">
                    <a16:rowId xmlns:a16="http://schemas.microsoft.com/office/drawing/2014/main" val="2365063934"/>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1</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Login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enters valid credentials for login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User successfully logs in and is redirected to the main interface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successfully logs in and is redirected to the main interface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err="1" smtClean="0">
                          <a:solidFill>
                            <a:srgbClr val="000000"/>
                          </a:solidFill>
                          <a:latin typeface="Times New Roman" panose="02020603050405020304" pitchFamily="18" charset="0"/>
                          <a:ea typeface="Calibri" panose="020F0502020204030204"/>
                          <a:cs typeface="Times New Roman" panose="02020603050405020304" pitchFamily="18" charset="0"/>
                        </a:rPr>
                        <a:t>Verif</a:t>
                      </a:r>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y</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that the user is logged in, the main interface loads correctly, and session data is accurate.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77094969"/>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2</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Load Danger Zones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Valid Excel file with danger zone data</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Danger zones successfully loaded and displayed on the map</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Danger zones successfully loaded and displayed on the map</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err="1" smtClean="0">
                          <a:solidFill>
                            <a:srgbClr val="000000"/>
                          </a:solidFill>
                          <a:latin typeface="Times New Roman" panose="02020603050405020304" pitchFamily="18" charset="0"/>
                          <a:ea typeface="Calibri" panose="020F0502020204030204"/>
                          <a:cs typeface="Times New Roman" panose="02020603050405020304" pitchFamily="18" charset="0"/>
                        </a:rPr>
                        <a:t>Verif</a:t>
                      </a:r>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y</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that the correct number of danger zones are loaded and displayed, and their shapes match the data.</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451234650"/>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3</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Create Flight 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clicks multiple points on the map</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is drawn connecting the clicked points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is drawn connecting the clicked points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path is drawn correctly and the number of points in the path matches the number of clicks.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88848460"/>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4</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Start Simulation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clicks 'Start' button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 starts moving along the defined 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 starts moving along the defined 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airplane marker moves smoothly along the path and follows the path's orientation.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189668903"/>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5</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Pause/Resume Simulation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clicks 'Pause' and then 'Resume' buttons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Simulation pauses and resumes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Simulation pauses and resumes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airplane's movement stops on 'Pause' and resumes on 'Resume.'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4143475159"/>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6</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Danger Zone Detection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 enters a danger zone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'Danger Zone' message and sound alert are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'Danger Zone' message and sound alert are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the correct danger zone is identified and the alert message and sound are triggered.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1597515506"/>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7</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Safe Zone Detection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 exits a danger zone</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'Safe Zone' message and sound alert are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'Safe Zone' message and sound alert are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safe zone is identified, and the alert message and sound are triggered.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308555828"/>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8</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Speed Adjustment</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selects a different speed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Airplane's speed changes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Airplane's speed changes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airplane's movement speed changes according to the user selection.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2179961682"/>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9</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Clearing</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clicks 'Clear Path' button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is cleared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is cleared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path is removed from the map and the airplane marker resets to its initial position.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1309512742"/>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10</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Undo 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User clicks 'Undo Path' button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Last point in the path is removed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Last point in the path is removed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Verify that the last point in the path is removed, and the path redraws accordingly.</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1581513576"/>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11</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Screenshot</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User clicks 'Save Screenshot' button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Screenshot is saved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Screenshot is saved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Verify that a screenshot of the map with the </a:t>
                      </a:r>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 airplane, and danger zones is saved.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4139546817"/>
                  </a:ext>
                </a:extLst>
              </a:tr>
              <a:tr h="468707">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12</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Clipboard Integration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User pastes latitude and longitude coordinates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Coordinates are added to the </a:t>
                      </a:r>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Coordinates are added to the </a:t>
                      </a:r>
                      <a:r>
                        <a:rPr lang="en-IN"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airplane</a:t>
                      </a:r>
                      <a:r>
                        <a:rPr sz="1000" b="0" i="0" dirty="0" smtClean="0">
                          <a:solidFill>
                            <a:srgbClr val="000000"/>
                          </a:solidFill>
                          <a:latin typeface="Times New Roman" panose="02020603050405020304" pitchFamily="18" charset="0"/>
                          <a:ea typeface="Calibri" panose="020F0502020204030204"/>
                          <a:cs typeface="Times New Roman" panose="02020603050405020304" pitchFamily="18" charset="0"/>
                        </a:rPr>
                        <a:t> </a:t>
                      </a:r>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path</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the coordinates are added to the path, and a marker is placed at the corresponding location.</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3616773650"/>
                  </a:ext>
                </a:extLst>
              </a:tr>
              <a:tr h="328881">
                <a:tc>
                  <a:txBody>
                    <a:bodyPr/>
                    <a:lstStyle/>
                    <a:p>
                      <a:pPr algn="ctr"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13</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Error Handling</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Invalid Excel file or invalid path coordinates</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Error message is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B8CCE4"/>
                    </a:solidFill>
                  </a:tcPr>
                </a:tc>
                <a:tc>
                  <a:txBody>
                    <a:bodyPr/>
                    <a:lstStyle/>
                    <a:p>
                      <a:pPr algn="l" fontAlgn="b"/>
                      <a:r>
                        <a:rPr sz="1000" b="0" i="0" dirty="0">
                          <a:solidFill>
                            <a:srgbClr val="000000"/>
                          </a:solidFill>
                          <a:latin typeface="Times New Roman" panose="02020603050405020304" pitchFamily="18" charset="0"/>
                          <a:ea typeface="Calibri" panose="020F0502020204030204"/>
                          <a:cs typeface="Times New Roman" panose="02020603050405020304" pitchFamily="18" charset="0"/>
                        </a:rPr>
                        <a:t>Error message is displayed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B8CCE4"/>
                    </a:solidFill>
                  </a:tcPr>
                </a:tc>
                <a:tc>
                  <a:txBody>
                    <a:bodyPr/>
                    <a:lstStyle/>
                    <a:p>
                      <a:pPr algn="l" fontAlgn="b"/>
                      <a:r>
                        <a:rPr sz="1000" b="0" i="0">
                          <a:solidFill>
                            <a:srgbClr val="000000"/>
                          </a:solidFill>
                          <a:latin typeface="Times New Roman" panose="02020603050405020304" pitchFamily="18" charset="0"/>
                          <a:ea typeface="Calibri" panose="020F0502020204030204"/>
                          <a:cs typeface="Times New Roman" panose="02020603050405020304" pitchFamily="18" charset="0"/>
                        </a:rPr>
                        <a:t>Verify that an appropriate error message is displayed when invalid data is encountered.</a:t>
                      </a:r>
                    </a:p>
                  </a:txBody>
                  <a:tcPr marL="7937" marR="7937" marT="7937"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B8CCE4"/>
                    </a:solidFill>
                  </a:tcPr>
                </a:tc>
                <a:tc>
                  <a:txBody>
                    <a:bodyPr/>
                    <a:lstStyle/>
                    <a:p>
                      <a:pPr algn="ctr" fontAlgn="b"/>
                      <a:r>
                        <a:rPr sz="1000" b="0" i="0" dirty="0">
                          <a:solidFill>
                            <a:srgbClr val="006100"/>
                          </a:solidFill>
                          <a:latin typeface="Times New Roman" panose="02020603050405020304" pitchFamily="18" charset="0"/>
                          <a:ea typeface="Calibri" panose="020F0502020204030204"/>
                          <a:cs typeface="Times New Roman" panose="02020603050405020304" pitchFamily="18" charset="0"/>
                        </a:rPr>
                        <a:t>PASS</a:t>
                      </a:r>
                    </a:p>
                  </a:txBody>
                  <a:tcPr marL="7937" marR="7937" marT="7937" anchor="b">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C6EFCE"/>
                    </a:solidFill>
                  </a:tcPr>
                </a:tc>
                <a:extLst>
                  <a:ext uri="{0D108BD9-81ED-4DB2-BD59-A6C34878D82A}">
                    <a16:rowId xmlns:a16="http://schemas.microsoft.com/office/drawing/2014/main" val="3919726858"/>
                  </a:ext>
                </a:extLst>
              </a:tr>
            </a:tbl>
          </a:graphicData>
        </a:graphic>
      </p:graphicFrame>
    </p:spTree>
    <p:extLst>
      <p:ext uri="{BB962C8B-B14F-4D97-AF65-F5344CB8AC3E}">
        <p14:creationId xmlns:p14="http://schemas.microsoft.com/office/powerpoint/2010/main" val="2977030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BA1D-5FFE-940D-C566-AE84C329C2C8}"/>
              </a:ext>
            </a:extLst>
          </p:cNvPr>
          <p:cNvSpPr>
            <a:spLocks noGrp="1"/>
          </p:cNvSpPr>
          <p:nvPr>
            <p:ph type="title"/>
          </p:nvPr>
        </p:nvSpPr>
        <p:spPr>
          <a:xfrm>
            <a:off x="934124" y="729245"/>
            <a:ext cx="9804494" cy="726141"/>
          </a:xfrm>
        </p:spPr>
        <p:txBody>
          <a:bodyPr>
            <a:normAutofit/>
          </a:bodyPr>
          <a:lstStyle/>
          <a:p>
            <a:r>
              <a:rPr lang="en-US" sz="2400" b="1" u="sng" dirty="0" smtClean="0">
                <a:latin typeface="Times New Roman" panose="02020603050405020304" pitchFamily="18" charset="0"/>
                <a:ea typeface="Calibri" panose="020F0502020204030204" pitchFamily="34" charset="0"/>
                <a:cs typeface="Times New Roman" panose="02020603050405020304" pitchFamily="18" charset="0"/>
              </a:rPr>
              <a:t>CONCLUSION</a:t>
            </a:r>
            <a:endParaRPr lang="en-IN" sz="24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3BB6D-6583-AB15-2111-55A11C978AC4}"/>
              </a:ext>
            </a:extLst>
          </p:cNvPr>
          <p:cNvSpPr>
            <a:spLocks noGrp="1"/>
          </p:cNvSpPr>
          <p:nvPr>
            <p:ph idx="1"/>
          </p:nvPr>
        </p:nvSpPr>
        <p:spPr>
          <a:xfrm>
            <a:off x="934124" y="1732305"/>
            <a:ext cx="10363991" cy="4202503"/>
          </a:xfrm>
        </p:spPr>
        <p:txBody>
          <a:bodyPr>
            <a:noAutofit/>
          </a:bodyPr>
          <a:lstStyle/>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Aerosafe Navigator App manages airplane </a:t>
            </a:r>
            <a:r>
              <a:rPr lang="en-US" sz="2000" dirty="0">
                <a:latin typeface="Times New Roman" panose="02020603050405020304" pitchFamily="18" charset="0"/>
                <a:cs typeface="Times New Roman" panose="02020603050405020304" pitchFamily="18" charset="0"/>
              </a:rPr>
              <a:t>path simulations and integrates with various modules like </a:t>
            </a:r>
            <a:r>
              <a:rPr lang="en-US" sz="2000" dirty="0" smtClean="0">
                <a:latin typeface="Times New Roman" panose="02020603050405020304" pitchFamily="18" charset="0"/>
                <a:cs typeface="Times New Roman" panose="02020603050405020304" pitchFamily="18" charset="0"/>
              </a:rPr>
              <a:t>Path Manager</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Simulation Manager</a:t>
            </a:r>
            <a:r>
              <a:rPr lang="en-US" sz="2000" dirty="0">
                <a:latin typeface="Times New Roman" panose="02020603050405020304" pitchFamily="18" charset="0"/>
                <a:cs typeface="Times New Roman" panose="02020603050405020304" pitchFamily="18" charset="0"/>
              </a:rPr>
              <a:t>, and </a:t>
            </a:r>
            <a:r>
              <a:rPr lang="en-US" sz="2000" dirty="0" smtClean="0">
                <a:latin typeface="Times New Roman" panose="02020603050405020304" pitchFamily="18" charset="0"/>
                <a:cs typeface="Times New Roman" panose="02020603050405020304" pitchFamily="18" charset="0"/>
              </a:rPr>
              <a:t>Map View</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This application also </a:t>
            </a:r>
            <a:r>
              <a:rPr lang="en-US" sz="2000" dirty="0">
                <a:latin typeface="Times New Roman" panose="02020603050405020304" pitchFamily="18" charset="0"/>
                <a:cs typeface="Times New Roman" panose="02020603050405020304" pitchFamily="18" charset="0"/>
              </a:rPr>
              <a:t>handles key features such as path </a:t>
            </a:r>
            <a:r>
              <a:rPr lang="en-US" sz="2000" dirty="0" smtClean="0">
                <a:latin typeface="Times New Roman" panose="02020603050405020304" pitchFamily="18" charset="0"/>
                <a:cs typeface="Times New Roman" panose="02020603050405020304" pitchFamily="18" charset="0"/>
              </a:rPr>
              <a:t>management, simulation control and </a:t>
            </a:r>
            <a:r>
              <a:rPr lang="en-US" sz="2000" dirty="0">
                <a:latin typeface="Times New Roman" panose="02020603050405020304" pitchFamily="18" charset="0"/>
                <a:cs typeface="Times New Roman" panose="02020603050405020304" pitchFamily="18" charset="0"/>
              </a:rPr>
              <a:t>danger zone detection, with a </a:t>
            </a:r>
            <a:r>
              <a:rPr lang="en-US" sz="2000" dirty="0" smtClean="0">
                <a:latin typeface="Times New Roman" panose="02020603050405020304" pitchFamily="18" charset="0"/>
                <a:cs typeface="Times New Roman" panose="02020603050405020304" pitchFamily="18" charset="0"/>
              </a:rPr>
              <a:t>UI Manager </a:t>
            </a:r>
            <a:r>
              <a:rPr lang="en-US" sz="2000" dirty="0">
                <a:latin typeface="Times New Roman" panose="02020603050405020304" pitchFamily="18" charset="0"/>
                <a:cs typeface="Times New Roman" panose="02020603050405020304" pitchFamily="18" charset="0"/>
              </a:rPr>
              <a:t>responsible for the user interface and interaction components like buttons, dropdowns, and login functionality. </a:t>
            </a:r>
            <a:r>
              <a:rPr lang="en-US" sz="2000" dirty="0" smtClean="0">
                <a:latin typeface="Times New Roman" panose="02020603050405020304" pitchFamily="18" charset="0"/>
                <a:cs typeface="Times New Roman" panose="02020603050405020304" pitchFamily="18" charset="0"/>
              </a:rPr>
              <a:t>This application </a:t>
            </a:r>
            <a:r>
              <a:rPr lang="en-US" sz="2000" dirty="0">
                <a:latin typeface="Times New Roman" panose="02020603050405020304" pitchFamily="18" charset="0"/>
                <a:cs typeface="Times New Roman" panose="02020603050405020304" pitchFamily="18" charset="0"/>
              </a:rPr>
              <a:t>is designed to be modular and flexible, allowing for the smooth management of paths, danger zones, and real-time simulations, along with features such as screenshot saving and file browsing.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8745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BA1D-5FFE-940D-C566-AE84C329C2C8}"/>
              </a:ext>
            </a:extLst>
          </p:cNvPr>
          <p:cNvSpPr>
            <a:spLocks noGrp="1"/>
          </p:cNvSpPr>
          <p:nvPr>
            <p:ph type="title"/>
          </p:nvPr>
        </p:nvSpPr>
        <p:spPr>
          <a:xfrm>
            <a:off x="811031" y="316006"/>
            <a:ext cx="9804494" cy="726141"/>
          </a:xfrm>
        </p:spPr>
        <p:txBody>
          <a:bodyPr>
            <a:normAutofit/>
          </a:bodyPr>
          <a:lstStyle/>
          <a:p>
            <a:r>
              <a:rPr lang="en-US" sz="2400" b="1" u="sng" dirty="0" smtClean="0">
                <a:latin typeface="Times New Roman" panose="02020603050405020304" pitchFamily="18" charset="0"/>
                <a:ea typeface="Calibri" panose="020F0502020204030204" pitchFamily="34" charset="0"/>
                <a:cs typeface="Times New Roman" panose="02020603050405020304" pitchFamily="18" charset="0"/>
              </a:rPr>
              <a:t>LIMITATIONS</a:t>
            </a:r>
            <a:endParaRPr lang="en-IN" sz="24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3BB6D-6583-AB15-2111-55A11C978AC4}"/>
              </a:ext>
            </a:extLst>
          </p:cNvPr>
          <p:cNvSpPr>
            <a:spLocks noGrp="1"/>
          </p:cNvSpPr>
          <p:nvPr>
            <p:ph idx="1"/>
          </p:nvPr>
        </p:nvSpPr>
        <p:spPr>
          <a:xfrm>
            <a:off x="811031" y="1042147"/>
            <a:ext cx="10706891" cy="4356888"/>
          </a:xfrm>
        </p:spPr>
        <p:txBody>
          <a:bodyPr>
            <a:noAutofit/>
          </a:bodyPr>
          <a:lstStyle/>
          <a:p>
            <a:pPr algn="just">
              <a:lnSpc>
                <a:spcPct val="150000"/>
              </a:lnSpc>
            </a:pPr>
            <a:r>
              <a:rPr lang="en-US" b="1" dirty="0" smtClean="0">
                <a:latin typeface="Times New Roman" panose="02020603050405020304" pitchFamily="18" charset="0"/>
                <a:cs typeface="Times New Roman" panose="02020603050405020304" pitchFamily="18" charset="0"/>
              </a:rPr>
              <a:t>Manual </a:t>
            </a:r>
            <a:r>
              <a:rPr lang="en-US" b="1" dirty="0">
                <a:latin typeface="Times New Roman" panose="02020603050405020304" pitchFamily="18" charset="0"/>
                <a:cs typeface="Times New Roman" panose="02020603050405020304" pitchFamily="18" charset="0"/>
              </a:rPr>
              <a:t>Data </a:t>
            </a:r>
            <a:r>
              <a:rPr lang="en-US" b="1" dirty="0" smtClean="0">
                <a:latin typeface="Times New Roman" panose="02020603050405020304" pitchFamily="18" charset="0"/>
                <a:cs typeface="Times New Roman" panose="02020603050405020304" pitchFamily="18" charset="0"/>
              </a:rPr>
              <a:t>Entry: </a:t>
            </a:r>
            <a:r>
              <a:rPr lang="en-US" dirty="0" smtClean="0">
                <a:latin typeface="Times New Roman" panose="02020603050405020304" pitchFamily="18" charset="0"/>
                <a:cs typeface="Times New Roman" panose="02020603050405020304" pitchFamily="18" charset="0"/>
              </a:rPr>
              <a:t>Users </a:t>
            </a:r>
            <a:r>
              <a:rPr lang="en-US" dirty="0">
                <a:latin typeface="Times New Roman" panose="02020603050405020304" pitchFamily="18" charset="0"/>
                <a:cs typeface="Times New Roman" panose="02020603050405020304" pitchFamily="18" charset="0"/>
              </a:rPr>
              <a:t>need to manually select files or input data like speed and zones. There is no automation or API integration for fetching real-time data, which could make the system less efficient for real-time applications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smtClean="0">
                <a:latin typeface="Times New Roman" panose="02020603050405020304" pitchFamily="18" charset="0"/>
                <a:cs typeface="Times New Roman" panose="02020603050405020304" pitchFamily="18" charset="0"/>
              </a:rPr>
              <a:t>Limited Cross-Platform Compatibility: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design and implementation might be focused on a desktop environment using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(which has limited features compared to more modern UI frameworks). It may not be well-suited for web or mobile environments without significant modifications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a:latin typeface="Times New Roman" panose="02020603050405020304" pitchFamily="18" charset="0"/>
                <a:cs typeface="Times New Roman" panose="02020603050405020304" pitchFamily="18" charset="0"/>
              </a:rPr>
              <a:t>Limited </a:t>
            </a:r>
            <a:r>
              <a:rPr lang="en-US" b="1" dirty="0" smtClean="0">
                <a:latin typeface="Times New Roman" panose="02020603050405020304" pitchFamily="18" charset="0"/>
                <a:cs typeface="Times New Roman" panose="02020603050405020304" pitchFamily="18" charset="0"/>
              </a:rPr>
              <a:t>Notifications </a:t>
            </a:r>
            <a:r>
              <a:rPr lang="en-US" b="1" dirty="0">
                <a:latin typeface="Times New Roman" panose="02020603050405020304" pitchFamily="18" charset="0"/>
                <a:cs typeface="Times New Roman" panose="02020603050405020304" pitchFamily="18" charset="0"/>
              </a:rPr>
              <a:t>and Alert </a:t>
            </a:r>
            <a:r>
              <a:rPr lang="en-US" b="1" dirty="0" smtClean="0">
                <a:latin typeface="Times New Roman" panose="02020603050405020304" pitchFamily="18" charset="0"/>
                <a:cs typeface="Times New Roman" panose="02020603050405020304" pitchFamily="18" charset="0"/>
              </a:rPr>
              <a:t>System: </a:t>
            </a:r>
            <a:r>
              <a:rPr lang="en-US" dirty="0" smtClean="0">
                <a:latin typeface="Times New Roman" panose="02020603050405020304" pitchFamily="18" charset="0"/>
                <a:cs typeface="Times New Roman" panose="02020603050405020304" pitchFamily="18" charset="0"/>
              </a:rPr>
              <a:t>Although </a:t>
            </a:r>
            <a:r>
              <a:rPr lang="en-US" dirty="0">
                <a:latin typeface="Times New Roman" panose="02020603050405020304" pitchFamily="18" charset="0"/>
                <a:cs typeface="Times New Roman" panose="02020603050405020304" pitchFamily="18" charset="0"/>
              </a:rPr>
              <a:t>there is a method for sending alerts in case of proximity to danger zones, there is no mention of more advanced notification mechanisms (e.g., notifications based on user roles, severity levels, or external factors</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a:latin typeface="Times New Roman" panose="02020603050405020304" pitchFamily="18" charset="0"/>
                <a:cs typeface="Times New Roman" panose="02020603050405020304" pitchFamily="18" charset="0"/>
              </a:rPr>
              <a:t>Dependency on Local Resources</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current design relies on local files (such as Excel files) and local system resources, which limits its functionality in a distributed or cloud environment. This dependency can make collaboration and scaling more challenging.</a:t>
            </a:r>
          </a:p>
        </p:txBody>
      </p:sp>
    </p:spTree>
    <p:extLst>
      <p:ext uri="{BB962C8B-B14F-4D97-AF65-F5344CB8AC3E}">
        <p14:creationId xmlns:p14="http://schemas.microsoft.com/office/powerpoint/2010/main" val="3259000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BA1D-5FFE-940D-C566-AE84C329C2C8}"/>
              </a:ext>
            </a:extLst>
          </p:cNvPr>
          <p:cNvSpPr>
            <a:spLocks noGrp="1"/>
          </p:cNvSpPr>
          <p:nvPr>
            <p:ph type="title"/>
          </p:nvPr>
        </p:nvSpPr>
        <p:spPr>
          <a:xfrm>
            <a:off x="758278" y="368760"/>
            <a:ext cx="9804494" cy="726141"/>
          </a:xfrm>
        </p:spPr>
        <p:txBody>
          <a:bodyPr>
            <a:normAutofit/>
          </a:bodyPr>
          <a:lstStyle/>
          <a:p>
            <a:r>
              <a:rPr lang="en-US" sz="2400" b="1" u="sng" dirty="0" smtClean="0">
                <a:latin typeface="Times New Roman" panose="02020603050405020304" pitchFamily="18" charset="0"/>
                <a:ea typeface="Calibri" panose="020F0502020204030204" pitchFamily="34" charset="0"/>
                <a:cs typeface="Times New Roman" panose="02020603050405020304" pitchFamily="18" charset="0"/>
              </a:rPr>
              <a:t>FUTURE ENHANCEMENTS</a:t>
            </a:r>
            <a:endParaRPr lang="en-IN" sz="24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3BB6D-6583-AB15-2111-55A11C978AC4}"/>
              </a:ext>
            </a:extLst>
          </p:cNvPr>
          <p:cNvSpPr>
            <a:spLocks noGrp="1"/>
          </p:cNvSpPr>
          <p:nvPr>
            <p:ph idx="1"/>
          </p:nvPr>
        </p:nvSpPr>
        <p:spPr>
          <a:xfrm>
            <a:off x="758278" y="1160584"/>
            <a:ext cx="10821192" cy="4176905"/>
          </a:xfrm>
        </p:spPr>
        <p:txBody>
          <a:bodyPr>
            <a:noAutofit/>
          </a:bodyPr>
          <a:lstStyle/>
          <a:p>
            <a:pPr algn="just">
              <a:lnSpc>
                <a:spcPct val="150000"/>
              </a:lnSpc>
            </a:pPr>
            <a:r>
              <a:rPr lang="en-US" b="1" dirty="0" smtClean="0">
                <a:latin typeface="Times New Roman" panose="02020603050405020304" pitchFamily="18" charset="0"/>
                <a:cs typeface="Times New Roman" panose="02020603050405020304" pitchFamily="18" charset="0"/>
              </a:rPr>
              <a:t>User-Specific </a:t>
            </a:r>
            <a:r>
              <a:rPr lang="en-US" b="1" dirty="0">
                <a:latin typeface="Times New Roman" panose="02020603050405020304" pitchFamily="18" charset="0"/>
                <a:cs typeface="Times New Roman" panose="02020603050405020304" pitchFamily="18" charset="0"/>
              </a:rPr>
              <a:t>Screenshot Storage: </a:t>
            </a:r>
            <a:r>
              <a:rPr lang="en-US" dirty="0">
                <a:latin typeface="Times New Roman" panose="02020603050405020304" pitchFamily="18" charset="0"/>
                <a:cs typeface="Times New Roman" panose="02020603050405020304" pitchFamily="18" charset="0"/>
              </a:rPr>
              <a:t>Modify the current screenshot system to save screenshots in a user’s personal storage space in the database (cloud or local). Each user will have a unique directory or database table to store their screenshots. </a:t>
            </a:r>
            <a:endParaRPr lang="en-US" dirty="0" smtClean="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Restrict Screenshot Access: </a:t>
            </a:r>
            <a:r>
              <a:rPr lang="en-US" dirty="0">
                <a:latin typeface="Times New Roman" panose="02020603050405020304" pitchFamily="18" charset="0"/>
                <a:cs typeface="Times New Roman" panose="02020603050405020304" pitchFamily="18" charset="0"/>
              </a:rPr>
              <a:t>Implement access control rules so that users can only view or retrieve their own screenshots. When a user requests to retrieve a screenshot, the system will check the user’s ID against the ID associated with the screenshot in the database</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a:latin typeface="Times New Roman" panose="02020603050405020304" pitchFamily="18" charset="0"/>
                <a:cs typeface="Times New Roman" panose="02020603050405020304" pitchFamily="18" charset="0"/>
              </a:rPr>
              <a:t>Screenshot Retrieval Dashboard: </a:t>
            </a:r>
            <a:r>
              <a:rPr lang="en-US" dirty="0">
                <a:latin typeface="Times New Roman" panose="02020603050405020304" pitchFamily="18" charset="0"/>
                <a:cs typeface="Times New Roman" panose="02020603050405020304" pitchFamily="18" charset="0"/>
              </a:rPr>
              <a:t>Provide a dashboard where users can view a list of their saved screenshots, along with details like the date and time they were taken. From this dashboard, they can download, delete, or share their screenshots, with all actions tied to their user account</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b="1" dirty="0">
                <a:latin typeface="Times New Roman" panose="02020603050405020304" pitchFamily="18" charset="0"/>
                <a:cs typeface="Times New Roman" panose="02020603050405020304" pitchFamily="18" charset="0"/>
              </a:rPr>
              <a:t>Encrypt Screenshots: </a:t>
            </a:r>
            <a:r>
              <a:rPr lang="en-US" dirty="0">
                <a:latin typeface="Times New Roman" panose="02020603050405020304" pitchFamily="18" charset="0"/>
                <a:cs typeface="Times New Roman" panose="02020603050405020304" pitchFamily="18" charset="0"/>
              </a:rPr>
              <a:t>Store screenshots securely by encrypting the image files or storing them in a secure cloud environment. This adds another layer of protection in case of unauthorized database access.</a:t>
            </a:r>
          </a:p>
        </p:txBody>
      </p:sp>
    </p:spTree>
    <p:extLst>
      <p:ext uri="{BB962C8B-B14F-4D97-AF65-F5344CB8AC3E}">
        <p14:creationId xmlns:p14="http://schemas.microsoft.com/office/powerpoint/2010/main" val="2300614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5F6B-E42C-5093-E7FA-6FC5A3F64218}"/>
              </a:ext>
            </a:extLst>
          </p:cNvPr>
          <p:cNvSpPr>
            <a:spLocks noGrp="1"/>
          </p:cNvSpPr>
          <p:nvPr>
            <p:ph type="title"/>
          </p:nvPr>
        </p:nvSpPr>
        <p:spPr>
          <a:xfrm>
            <a:off x="3307425" y="2132887"/>
            <a:ext cx="5730034" cy="1519564"/>
          </a:xfrm>
        </p:spPr>
        <p:txBody>
          <a:bodyPr>
            <a:normAutofit/>
          </a:bodyPr>
          <a:lstStyle/>
          <a:p>
            <a:pPr algn="ctr"/>
            <a:r>
              <a:rPr lang="en-US" sz="6600" b="1" dirty="0">
                <a:latin typeface="Times New Roman" panose="02020603050405020304" pitchFamily="18" charset="0"/>
                <a:cs typeface="Times New Roman" panose="02020603050405020304" pitchFamily="18" charset="0"/>
              </a:rPr>
              <a:t>THANK YOU</a:t>
            </a:r>
            <a:endParaRPr lang="en-IN" sz="6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2269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5BE8-04A2-1723-5872-923BF3AC8A84}"/>
              </a:ext>
            </a:extLst>
          </p:cNvPr>
          <p:cNvSpPr>
            <a:spLocks noGrp="1"/>
          </p:cNvSpPr>
          <p:nvPr>
            <p:ph type="title"/>
          </p:nvPr>
        </p:nvSpPr>
        <p:spPr>
          <a:xfrm>
            <a:off x="904021" y="500896"/>
            <a:ext cx="9548999" cy="806870"/>
          </a:xfrm>
        </p:spPr>
        <p:txBody>
          <a:bodyPr>
            <a:normAutofit/>
          </a:bodyPr>
          <a:lstStyle/>
          <a:p>
            <a:r>
              <a:rPr lang="en-US" sz="2400" b="1" u="sng" dirty="0" smtClean="0">
                <a:latin typeface="Times New Roman" pitchFamily="18" charset="0"/>
                <a:cs typeface="Times New Roman" pitchFamily="18" charset="0"/>
              </a:rPr>
              <a:t>FEATURES</a:t>
            </a: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D4E2FB-9D89-99A2-5FDE-356F2AB59A18}"/>
              </a:ext>
            </a:extLst>
          </p:cNvPr>
          <p:cNvSpPr>
            <a:spLocks noGrp="1"/>
          </p:cNvSpPr>
          <p:nvPr>
            <p:ph idx="1"/>
          </p:nvPr>
        </p:nvSpPr>
        <p:spPr>
          <a:xfrm>
            <a:off x="1035905" y="1499242"/>
            <a:ext cx="10430827" cy="4462138"/>
          </a:xfrm>
        </p:spPr>
        <p:txBody>
          <a:bodyPr>
            <a:normAutofit/>
          </a:bodyPr>
          <a:lstStyle/>
          <a:p>
            <a:pPr marL="0" indent="0" algn="just">
              <a:lnSpc>
                <a:spcPct val="150000"/>
              </a:lnSpc>
              <a:buNone/>
            </a:pPr>
            <a:r>
              <a:rPr lang="en-US" sz="2000" b="1" dirty="0" smtClean="0">
                <a:latin typeface="Times New Roman" panose="02020603050405020304" pitchFamily="18" charset="0"/>
                <a:cs typeface="Times New Roman" panose="02020603050405020304" pitchFamily="18" charset="0"/>
              </a:rPr>
              <a:t>What was Done in Review 1:</a:t>
            </a:r>
          </a:p>
          <a:p>
            <a:pPr algn="just">
              <a:lnSpc>
                <a:spcPct val="150000"/>
              </a:lnSpc>
            </a:pPr>
            <a:r>
              <a:rPr lang="en-US" sz="2000" dirty="0" smtClean="0">
                <a:latin typeface="Times New Roman" panose="02020603050405020304" pitchFamily="18" charset="0"/>
                <a:cs typeface="Times New Roman" panose="02020603050405020304" pitchFamily="18" charset="0"/>
              </a:rPr>
              <a:t>Speed Selection</a:t>
            </a:r>
          </a:p>
          <a:p>
            <a:pPr algn="just">
              <a:lnSpc>
                <a:spcPct val="150000"/>
              </a:lnSpc>
            </a:pPr>
            <a:r>
              <a:rPr lang="en-US" sz="2000" dirty="0" smtClean="0">
                <a:latin typeface="Times New Roman" panose="02020603050405020304" pitchFamily="18" charset="0"/>
                <a:cs typeface="Times New Roman" panose="02020603050405020304" pitchFamily="18" charset="0"/>
              </a:rPr>
              <a:t>Loaded Map Window with Predefined Danger Zones</a:t>
            </a:r>
          </a:p>
          <a:p>
            <a:pPr algn="just">
              <a:lnSpc>
                <a:spcPct val="150000"/>
              </a:lnSpc>
            </a:pPr>
            <a:r>
              <a:rPr lang="en-US" sz="2000" dirty="0" smtClean="0">
                <a:latin typeface="Times New Roman" panose="02020603050405020304" pitchFamily="18" charset="0"/>
                <a:cs typeface="Times New Roman" panose="02020603050405020304" pitchFamily="18" charset="0"/>
              </a:rPr>
              <a:t>Creation of Path Markers/Path using Clipboard Contents and Load </a:t>
            </a:r>
            <a:r>
              <a:rPr lang="en-US" sz="2000" dirty="0" err="1" smtClean="0">
                <a:latin typeface="Times New Roman" panose="02020603050405020304" pitchFamily="18" charset="0"/>
                <a:cs typeface="Times New Roman" panose="02020603050405020304" pitchFamily="18" charset="0"/>
              </a:rPr>
              <a:t>Lat</a:t>
            </a:r>
            <a:r>
              <a:rPr lang="en-US" sz="2000" dirty="0" smtClean="0">
                <a:latin typeface="Times New Roman" panose="02020603050405020304" pitchFamily="18" charset="0"/>
                <a:cs typeface="Times New Roman" panose="02020603050405020304" pitchFamily="18" charset="0"/>
              </a:rPr>
              <a:t> Lon Button</a:t>
            </a:r>
          </a:p>
          <a:p>
            <a:pPr algn="just">
              <a:lnSpc>
                <a:spcPct val="150000"/>
              </a:lnSpc>
            </a:pPr>
            <a:r>
              <a:rPr lang="en-US" sz="2000" dirty="0" smtClean="0">
                <a:latin typeface="Times New Roman" panose="02020603050405020304" pitchFamily="18" charset="0"/>
                <a:cs typeface="Times New Roman" panose="02020603050405020304" pitchFamily="18" charset="0"/>
              </a:rPr>
              <a:t>Simulation Control (</a:t>
            </a:r>
            <a:r>
              <a:rPr lang="en-US" sz="2000" dirty="0" err="1" smtClean="0">
                <a:latin typeface="Times New Roman" panose="02020603050405020304" pitchFamily="18" charset="0"/>
                <a:cs typeface="Times New Roman" panose="02020603050405020304" pitchFamily="18" charset="0"/>
              </a:rPr>
              <a:t>Start,Stop</a:t>
            </a:r>
            <a:r>
              <a:rPr lang="en-US" sz="2000" dirty="0" smtClean="0">
                <a:latin typeface="Times New Roman" panose="02020603050405020304" pitchFamily="18" charset="0"/>
                <a:cs typeface="Times New Roman" panose="02020603050405020304" pitchFamily="18" charset="0"/>
              </a:rPr>
              <a:t>) and Danger Zone Detection</a:t>
            </a:r>
          </a:p>
          <a:p>
            <a:pPr algn="just">
              <a:lnSpc>
                <a:spcPct val="150000"/>
              </a:lnSpc>
            </a:pPr>
            <a:r>
              <a:rPr lang="en-US" sz="2000" dirty="0" smtClean="0">
                <a:latin typeface="Times New Roman" panose="02020603050405020304" pitchFamily="18" charset="0"/>
                <a:cs typeface="Times New Roman" panose="02020603050405020304" pitchFamily="18" charset="0"/>
              </a:rPr>
              <a:t>Clear Path and Undo Path</a:t>
            </a:r>
          </a:p>
          <a:p>
            <a:pPr marL="0" indent="0" algn="just">
              <a:lnSpc>
                <a:spcPct val="150000"/>
              </a:lnSpc>
              <a:buNone/>
            </a:pPr>
            <a:endParaRPr lang="en-US" sz="2000" dirty="0" smtClean="0"/>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778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4E2FB-9D89-99A2-5FDE-356F2AB59A18}"/>
              </a:ext>
            </a:extLst>
          </p:cNvPr>
          <p:cNvSpPr>
            <a:spLocks noGrp="1"/>
          </p:cNvSpPr>
          <p:nvPr>
            <p:ph idx="1"/>
          </p:nvPr>
        </p:nvSpPr>
        <p:spPr>
          <a:xfrm>
            <a:off x="887413" y="545515"/>
            <a:ext cx="10237787" cy="5557520"/>
          </a:xfrm>
        </p:spPr>
        <p:txBody>
          <a:bodyPr>
            <a:normAutofit lnSpcReduction="10000"/>
          </a:bodyPr>
          <a:lstStyle/>
          <a:p>
            <a:pPr marL="0" indent="0" algn="just">
              <a:lnSpc>
                <a:spcPct val="150000"/>
              </a:lnSpc>
              <a:buNone/>
            </a:pPr>
            <a:r>
              <a:rPr lang="en-US" sz="2000" b="1" dirty="0" smtClean="0">
                <a:latin typeface="Times New Roman" panose="02020603050405020304" pitchFamily="18" charset="0"/>
                <a:cs typeface="Times New Roman" panose="02020603050405020304" pitchFamily="18" charset="0"/>
              </a:rPr>
              <a:t>Implementation of Features After Review 1:</a:t>
            </a:r>
          </a:p>
          <a:p>
            <a:pPr algn="just">
              <a:lnSpc>
                <a:spcPct val="150000"/>
              </a:lnSpc>
            </a:pPr>
            <a:r>
              <a:rPr lang="en-US" sz="2000" dirty="0" smtClean="0">
                <a:latin typeface="Times New Roman" panose="02020603050405020304" pitchFamily="18" charset="0"/>
                <a:cs typeface="Times New Roman" panose="02020603050405020304" pitchFamily="18" charset="0"/>
              </a:rPr>
              <a:t>Animation of Airplane (with respect to path drawn)</a:t>
            </a:r>
          </a:p>
          <a:p>
            <a:pPr algn="just">
              <a:lnSpc>
                <a:spcPct val="150000"/>
              </a:lnSpc>
            </a:pPr>
            <a:r>
              <a:rPr lang="en-US" sz="2000" dirty="0" smtClean="0">
                <a:latin typeface="Times New Roman" panose="02020603050405020304" pitchFamily="18" charset="0"/>
                <a:cs typeface="Times New Roman" panose="02020603050405020304" pitchFamily="18" charset="0"/>
              </a:rPr>
              <a:t>Browse File (Loads the user-defined danger zones)</a:t>
            </a:r>
          </a:p>
          <a:p>
            <a:pPr algn="just">
              <a:lnSpc>
                <a:spcPct val="150000"/>
              </a:lnSpc>
            </a:pPr>
            <a:r>
              <a:rPr lang="en-US" sz="2000" dirty="0" smtClean="0">
                <a:latin typeface="Times New Roman" panose="02020603050405020304" pitchFamily="18" charset="0"/>
                <a:cs typeface="Times New Roman" panose="02020603050405020304" pitchFamily="18" charset="0"/>
              </a:rPr>
              <a:t>User Authentication (Login Page)</a:t>
            </a:r>
          </a:p>
          <a:p>
            <a:pPr algn="just">
              <a:lnSpc>
                <a:spcPct val="150000"/>
              </a:lnSpc>
            </a:pPr>
            <a:r>
              <a:rPr lang="en-US" sz="2000" dirty="0" smtClean="0">
                <a:latin typeface="Times New Roman" panose="02020603050405020304" pitchFamily="18" charset="0"/>
                <a:cs typeface="Times New Roman" panose="02020603050405020304" pitchFamily="18" charset="0"/>
              </a:rPr>
              <a:t>Detecting of Overlapping Danger Zones</a:t>
            </a:r>
          </a:p>
          <a:p>
            <a:pPr algn="just">
              <a:lnSpc>
                <a:spcPct val="150000"/>
              </a:lnSpc>
            </a:pPr>
            <a:r>
              <a:rPr lang="en-US" sz="2000" dirty="0" smtClean="0">
                <a:latin typeface="Times New Roman" panose="02020603050405020304" pitchFamily="18" charset="0"/>
                <a:cs typeface="Times New Roman" panose="02020603050405020304" pitchFamily="18" charset="0"/>
              </a:rPr>
              <a:t>GUI Enhancements (Pre-defined Warning Messages</a:t>
            </a:r>
            <a:r>
              <a:rPr lang="en-US" sz="2000" dirty="0" smtClean="0">
                <a:latin typeface="Times New Roman" panose="02020603050405020304" pitchFamily="18" charset="0"/>
                <a:cs typeface="Times New Roman" panose="02020603050405020304" pitchFamily="18" charset="0"/>
              </a:rPr>
              <a:t>)</a:t>
            </a:r>
          </a:p>
          <a:p>
            <a:pPr algn="just">
              <a:lnSpc>
                <a:spcPct val="150000"/>
              </a:lnSpc>
            </a:pPr>
            <a:r>
              <a:rPr lang="en-US" sz="2000" dirty="0" err="1" smtClean="0">
                <a:latin typeface="Times New Roman" panose="02020603050405020304" pitchFamily="18" charset="0"/>
                <a:cs typeface="Times New Roman" panose="02020603050405020304" pitchFamily="18" charset="0"/>
              </a:rPr>
              <a:t>Lat</a:t>
            </a:r>
            <a:r>
              <a:rPr lang="en-US" sz="2000" dirty="0" smtClean="0">
                <a:latin typeface="Times New Roman" panose="02020603050405020304" pitchFamily="18" charset="0"/>
                <a:cs typeface="Times New Roman" panose="02020603050405020304" pitchFamily="18" charset="0"/>
              </a:rPr>
              <a:t> Lon Text File (File stores the </a:t>
            </a:r>
            <a:r>
              <a:rPr lang="en-US" sz="2000" dirty="0" err="1" smtClean="0">
                <a:latin typeface="Times New Roman" panose="02020603050405020304" pitchFamily="18" charset="0"/>
                <a:cs typeface="Times New Roman" panose="02020603050405020304" pitchFamily="18" charset="0"/>
              </a:rPr>
              <a:t>lat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lon</a:t>
            </a:r>
            <a:r>
              <a:rPr lang="en-US" sz="2000" dirty="0" smtClean="0">
                <a:latin typeface="Times New Roman" panose="02020603050405020304" pitchFamily="18" charset="0"/>
                <a:cs typeface="Times New Roman" panose="02020603050405020304" pitchFamily="18" charset="0"/>
              </a:rPr>
              <a:t> of the path drawn with current date)</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Save and Retrieve Button (Saves screenshots of path drawn and retrieves the saved screenshot)</a:t>
            </a:r>
          </a:p>
          <a:p>
            <a:pPr marL="0" indent="0" algn="just">
              <a:lnSpc>
                <a:spcPct val="150000"/>
              </a:lnSpc>
              <a:buNone/>
            </a:pPr>
            <a:r>
              <a:rPr lang="en-US" sz="2000" b="1" dirty="0" smtClean="0">
                <a:latin typeface="Times New Roman" panose="02020603050405020304" pitchFamily="18" charset="0"/>
                <a:cs typeface="Times New Roman" panose="02020603050405020304" pitchFamily="18" charset="0"/>
              </a:rPr>
              <a:t>What to be Implemented:</a:t>
            </a:r>
          </a:p>
          <a:p>
            <a:pPr algn="just">
              <a:lnSpc>
                <a:spcPct val="150000"/>
              </a:lnSpc>
            </a:pPr>
            <a:r>
              <a:rPr lang="en-US" sz="2000" dirty="0" smtClean="0">
                <a:latin typeface="Times New Roman" panose="02020603050405020304" pitchFamily="18" charset="0"/>
                <a:cs typeface="Times New Roman" panose="02020603050405020304" pitchFamily="18" charset="0"/>
              </a:rPr>
              <a:t>Save and Retrieve Button (Screenshots to be saved and retrieved from this application itself)</a:t>
            </a:r>
          </a:p>
          <a:p>
            <a:pPr algn="just">
              <a:lnSpc>
                <a:spcPct val="150000"/>
              </a:lnSpc>
            </a:pPr>
            <a:endParaRPr lang="en-US" sz="2000" b="1"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smtClean="0"/>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141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460A-3815-8AF8-FB84-2FAAF3039478}"/>
              </a:ext>
            </a:extLst>
          </p:cNvPr>
          <p:cNvSpPr>
            <a:spLocks noGrp="1"/>
          </p:cNvSpPr>
          <p:nvPr>
            <p:ph type="title"/>
          </p:nvPr>
        </p:nvSpPr>
        <p:spPr>
          <a:xfrm>
            <a:off x="-707355" y="667900"/>
            <a:ext cx="8530607" cy="536887"/>
          </a:xfrm>
        </p:spPr>
        <p:txBody>
          <a:bodyPr>
            <a:noAutofit/>
          </a:bodyPr>
          <a:lstStyle/>
          <a:p>
            <a:pPr algn="ctr"/>
            <a:r>
              <a:rPr lang="en-US" sz="2400" b="1" u="sng" dirty="0" smtClean="0">
                <a:latin typeface="Times New Roman" panose="02020603050405020304" pitchFamily="18" charset="0"/>
                <a:cs typeface="Times New Roman" panose="02020603050405020304" pitchFamily="18" charset="0"/>
              </a:rPr>
              <a:t>BLOCK </a:t>
            </a:r>
            <a:r>
              <a:rPr lang="en-US" sz="2400" b="1" u="sng" dirty="0">
                <a:latin typeface="Times New Roman" panose="02020603050405020304" pitchFamily="18" charset="0"/>
                <a:cs typeface="Times New Roman" panose="02020603050405020304" pitchFamily="18" charset="0"/>
              </a:rPr>
              <a:t>DIAGRAM</a:t>
            </a:r>
            <a:r>
              <a:rPr lang="en-IN" sz="2400" b="1" u="sng" dirty="0">
                <a:latin typeface="Times New Roman" panose="02020603050405020304" pitchFamily="18" charset="0"/>
                <a:cs typeface="Times New Roman" panose="02020603050405020304" pitchFamily="18" charset="0"/>
              </a:rPr>
              <a:t/>
            </a:r>
            <a:br>
              <a:rPr lang="en-IN" sz="2400" b="1" u="sng" dirty="0">
                <a:latin typeface="Times New Roman" panose="02020603050405020304" pitchFamily="18" charset="0"/>
                <a:cs typeface="Times New Roman" panose="02020603050405020304" pitchFamily="18" charset="0"/>
              </a:rPr>
            </a:br>
            <a:endParaRPr lang="en-IN" sz="24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86" y="1390694"/>
            <a:ext cx="5993430" cy="4834260"/>
          </a:xfrm>
          <a:prstGeom prst="rect">
            <a:avLst/>
          </a:prstGeom>
        </p:spPr>
      </p:pic>
      <p:sp>
        <p:nvSpPr>
          <p:cNvPr id="5" name="Rectangle 4"/>
          <p:cNvSpPr/>
          <p:nvPr/>
        </p:nvSpPr>
        <p:spPr>
          <a:xfrm>
            <a:off x="7823252" y="474678"/>
            <a:ext cx="3300904" cy="461665"/>
          </a:xfrm>
          <a:prstGeom prst="rect">
            <a:avLst/>
          </a:prstGeom>
        </p:spPr>
        <p:txBody>
          <a:bodyPr wrap="none">
            <a:spAutoFit/>
          </a:bodyPr>
          <a:lstStyle/>
          <a:p>
            <a:r>
              <a:rPr lang="en-US" sz="2400" b="1" u="sng" dirty="0" smtClean="0">
                <a:latin typeface="Times New Roman" panose="02020603050405020304" pitchFamily="18" charset="0"/>
                <a:cs typeface="Times New Roman" panose="02020603050405020304" pitchFamily="18" charset="0"/>
              </a:rPr>
              <a:t>USE CASE </a:t>
            </a:r>
            <a:r>
              <a:rPr lang="en-US" sz="2400" b="1" u="sng" dirty="0">
                <a:latin typeface="Times New Roman" panose="02020603050405020304" pitchFamily="18" charset="0"/>
                <a:cs typeface="Times New Roman" panose="02020603050405020304" pitchFamily="18" charset="0"/>
              </a:rPr>
              <a:t>DIAGRAM</a:t>
            </a:r>
            <a:endParaRPr lang="en-IN"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30" y="1204787"/>
            <a:ext cx="4466485" cy="5257800"/>
          </a:xfrm>
          <a:prstGeom prst="rect">
            <a:avLst/>
          </a:prstGeom>
        </p:spPr>
      </p:pic>
    </p:spTree>
    <p:extLst>
      <p:ext uri="{BB962C8B-B14F-4D97-AF65-F5344CB8AC3E}">
        <p14:creationId xmlns:p14="http://schemas.microsoft.com/office/powerpoint/2010/main" val="31995228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460A-3815-8AF8-FB84-2FAAF3039478}"/>
              </a:ext>
            </a:extLst>
          </p:cNvPr>
          <p:cNvSpPr>
            <a:spLocks noGrp="1"/>
          </p:cNvSpPr>
          <p:nvPr>
            <p:ph type="title"/>
          </p:nvPr>
        </p:nvSpPr>
        <p:spPr>
          <a:xfrm>
            <a:off x="800100" y="606354"/>
            <a:ext cx="8530607" cy="536887"/>
          </a:xfrm>
        </p:spPr>
        <p:txBody>
          <a:bodyPr>
            <a:noAutofit/>
          </a:bodyPr>
          <a:lstStyle/>
          <a:p>
            <a:r>
              <a:rPr lang="en-US" sz="2400" b="1" u="sng" dirty="0" smtClean="0">
                <a:latin typeface="Times New Roman" panose="02020603050405020304" pitchFamily="18" charset="0"/>
                <a:cs typeface="Times New Roman" panose="02020603050405020304" pitchFamily="18" charset="0"/>
              </a:rPr>
              <a:t>CLASS </a:t>
            </a:r>
            <a:r>
              <a:rPr lang="en-US" sz="2400" b="1" u="sng" dirty="0">
                <a:latin typeface="Times New Roman" panose="02020603050405020304" pitchFamily="18" charset="0"/>
                <a:cs typeface="Times New Roman" panose="02020603050405020304" pitchFamily="18" charset="0"/>
              </a:rPr>
              <a:t>DIAGRAM</a:t>
            </a:r>
            <a:r>
              <a:rPr lang="en-IN" sz="2400" b="1" u="sng" dirty="0">
                <a:latin typeface="Times New Roman" panose="02020603050405020304" pitchFamily="18" charset="0"/>
                <a:cs typeface="Times New Roman" panose="02020603050405020304" pitchFamily="18" charset="0"/>
              </a:rPr>
              <a:t/>
            </a:r>
            <a:br>
              <a:rPr lang="en-IN" sz="2400" b="1" u="sng" dirty="0">
                <a:latin typeface="Times New Roman" panose="02020603050405020304" pitchFamily="18" charset="0"/>
                <a:cs typeface="Times New Roman" panose="02020603050405020304" pitchFamily="18" charset="0"/>
              </a:rPr>
            </a:br>
            <a:endParaRPr lang="en-IN" sz="24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38" y="975947"/>
            <a:ext cx="8207339" cy="5486400"/>
          </a:xfrm>
          <a:prstGeom prst="rect">
            <a:avLst/>
          </a:prstGeom>
        </p:spPr>
      </p:pic>
    </p:spTree>
    <p:extLst>
      <p:ext uri="{BB962C8B-B14F-4D97-AF65-F5344CB8AC3E}">
        <p14:creationId xmlns:p14="http://schemas.microsoft.com/office/powerpoint/2010/main" val="3924427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D7C66-349F-FB07-B1FA-8E1E7ABCC6D8}"/>
              </a:ext>
            </a:extLst>
          </p:cNvPr>
          <p:cNvSpPr txBox="1"/>
          <p:nvPr/>
        </p:nvSpPr>
        <p:spPr>
          <a:xfrm>
            <a:off x="4813299" y="544606"/>
            <a:ext cx="2984501" cy="461665"/>
          </a:xfrm>
          <a:prstGeom prst="rect">
            <a:avLst/>
          </a:prstGeom>
          <a:noFill/>
        </p:spPr>
        <p:txBody>
          <a:bodyPr wrap="square" rtlCol="0">
            <a:spAutoFit/>
          </a:bodyPr>
          <a:lstStyle/>
          <a:p>
            <a:r>
              <a:rPr lang="en-IN" sz="2400" b="1" u="sng" dirty="0" smtClean="0">
                <a:latin typeface="Times New Roman" panose="02020603050405020304" pitchFamily="18" charset="0"/>
                <a:cs typeface="Times New Roman" panose="02020603050405020304" pitchFamily="18" charset="0"/>
              </a:rPr>
              <a:t>SCREENSHOTS</a:t>
            </a:r>
            <a:endParaRPr lang="en-IN" sz="2400" b="1" u="sng"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17040" y="1301262"/>
            <a:ext cx="8900160" cy="4906499"/>
          </a:xfrm>
          <a:prstGeom prst="rect">
            <a:avLst/>
          </a:prstGeom>
        </p:spPr>
      </p:pic>
    </p:spTree>
    <p:extLst>
      <p:ext uri="{BB962C8B-B14F-4D97-AF65-F5344CB8AC3E}">
        <p14:creationId xmlns:p14="http://schemas.microsoft.com/office/powerpoint/2010/main" val="1708640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1692" y="597878"/>
            <a:ext cx="5811716" cy="3464168"/>
          </a:xfrm>
          <a:prstGeom prst="rect">
            <a:avLst/>
          </a:prstGeom>
        </p:spPr>
      </p:pic>
      <p:pic>
        <p:nvPicPr>
          <p:cNvPr id="5" name="Picture 4"/>
          <p:cNvPicPr>
            <a:picLocks noChangeAspect="1"/>
          </p:cNvPicPr>
          <p:nvPr/>
        </p:nvPicPr>
        <p:blipFill>
          <a:blip r:embed="rId3"/>
          <a:stretch>
            <a:fillRect/>
          </a:stretch>
        </p:blipFill>
        <p:spPr>
          <a:xfrm>
            <a:off x="6295293" y="2765279"/>
            <a:ext cx="5565530" cy="3538806"/>
          </a:xfrm>
          <a:prstGeom prst="rect">
            <a:avLst/>
          </a:prstGeom>
        </p:spPr>
      </p:pic>
    </p:spTree>
    <p:extLst>
      <p:ext uri="{BB962C8B-B14F-4D97-AF65-F5344CB8AC3E}">
        <p14:creationId xmlns:p14="http://schemas.microsoft.com/office/powerpoint/2010/main" val="39434109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9216</TotalTime>
  <Words>1747</Words>
  <Application>Microsoft Office PowerPoint</Application>
  <PresentationFormat>Widescreen</PresentationFormat>
  <Paragraphs>183</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Century Gothic</vt:lpstr>
      <vt:lpstr>Garamond</vt:lpstr>
      <vt:lpstr>Times New Roman</vt:lpstr>
      <vt:lpstr>Savon</vt:lpstr>
      <vt:lpstr>  Aerosafe Navigator - An Interactive Geospatial Path Simulation with Danger Zone Detection </vt:lpstr>
      <vt:lpstr>EXTERNAL GUIDE Mr. DILLI MALANA       Deputy General Manager (DGM)</vt:lpstr>
      <vt:lpstr>INTRODUCTION</vt:lpstr>
      <vt:lpstr>FEATURES</vt:lpstr>
      <vt:lpstr>PowerPoint Presentation</vt:lpstr>
      <vt:lpstr>BLOCK DIAGRAM </vt:lpstr>
      <vt:lpstr>CLASS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STRATEGIES</vt:lpstr>
      <vt:lpstr>PowerPoint Presentation</vt:lpstr>
      <vt:lpstr>PowerPoint Presentation</vt:lpstr>
      <vt:lpstr>PowerPoint Presentation</vt:lpstr>
      <vt:lpstr>CONCLUSION</vt:lpstr>
      <vt:lpstr>LIMITATIONS</vt:lpstr>
      <vt:lpstr>FUTURE ENHANCEMENTS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Fire Detection and Rescuing bot using IoT</dc:title>
  <dc:creator>Varshini S Raj</dc:creator>
  <cp:lastModifiedBy>Sneha Ramesh</cp:lastModifiedBy>
  <cp:revision>159</cp:revision>
  <dcterms:created xsi:type="dcterms:W3CDTF">2023-07-07T10:30:35Z</dcterms:created>
  <dcterms:modified xsi:type="dcterms:W3CDTF">2024-09-20T13:14:11Z</dcterms:modified>
</cp:coreProperties>
</file>